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41.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4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1" r:id="rId36"/>
    <p:sldId id="292" r:id="rId37"/>
    <p:sldId id="293" r:id="rId38"/>
    <p:sldId id="294" r:id="rId39"/>
    <p:sldId id="295" r:id="rId40"/>
    <p:sldId id="296" r:id="rId41"/>
    <p:sldId id="297" r:id="rId42"/>
    <p:sldId id="298" r:id="rId43"/>
    <p:sldId id="299" r:id="rId44"/>
    <p:sldId id="300" r:id="rId45"/>
    <p:sldId id="301" r:id="rId46"/>
  </p:sldIdLst>
  <p:sldSz cx="9144000" cy="5143500" type="screen16x9"/>
  <p:notesSz cx="6858000" cy="9144000"/>
  <p:embeddedFontLst>
    <p:embeddedFont>
      <p:font typeface="Helvetica Neue" charset="0"/>
      <p:regular r:id="rId48"/>
      <p:bold r:id="rId49"/>
      <p:italic r:id="rId50"/>
      <p:boldItalic r:id="rId51"/>
    </p:embeddedFont>
    <p:embeddedFont>
      <p:font typeface="Titillium Web"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136" autoAdjust="0"/>
  </p:normalViewPr>
  <p:slideViewPr>
    <p:cSldViewPr>
      <p:cViewPr varScale="1">
        <p:scale>
          <a:sx n="63" d="100"/>
          <a:sy n="63" d="100"/>
        </p:scale>
        <p:origin x="-1512" y="-90"/>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lang="e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lang="e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lang="e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lang="e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6" name="Shape 21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lang="e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lang="e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lang="en"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0" name="Shape 2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lang="e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lang="en" dirty="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Shape 362"/>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3" name="Shape 3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Shape 37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4" name="Shape 3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lang="e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lang="en" b="1"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110000"/>
              <a:buFont typeface="Arial"/>
              <a:buNone/>
            </a:pPr>
            <a:endParaRPr sz="1000"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Shape 408"/>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9" name="Shape 4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lvl="0" indent="0" rtl="0">
              <a:spcBef>
                <a:spcPts val="0"/>
              </a:spcBef>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9" name="Shape 4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lang="en"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Shape 429"/>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0" name="Shape 4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lang="e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8" name="Shape 44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lang="en"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Shape 466"/>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7" name="Shape 4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i="1"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Shape 476"/>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7" name="Shape 4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lang="e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Shape 484"/>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5" name="Shape 4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9" name="Shape 5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lang="en"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Shape 528"/>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9" name="Shape 5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lang="en" dirty="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gn="just" rtl="0">
              <a:spcBef>
                <a:spcPts val="0"/>
              </a:spcBef>
              <a:buNone/>
            </a:pPr>
            <a:endParaRPr lang="en" dirty="0">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Shape 719"/>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0" name="Shape 7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b="1">
                <a:solidFill>
                  <a:schemeClr val="dk1"/>
                </a:solidFill>
              </a:rPr>
              <a:t>Alice</a:t>
            </a:r>
          </a:p>
          <a:p>
            <a:pPr marL="457200" lvl="0" indent="-228600" rtl="0">
              <a:spcBef>
                <a:spcPts val="0"/>
              </a:spcBef>
              <a:buChar char="-"/>
            </a:pPr>
            <a:r>
              <a:rPr lang="en">
                <a:solidFill>
                  <a:schemeClr val="dk1"/>
                </a:solidFill>
              </a:rPr>
              <a:t>It’s your job to build a culture that trusts data not the hippo. </a:t>
            </a:r>
          </a:p>
          <a:p>
            <a:pPr marL="457200" lvl="0" indent="-228600" rtl="0">
              <a:spcBef>
                <a:spcPts val="0"/>
              </a:spcBef>
              <a:buChar char="-"/>
            </a:pPr>
            <a:r>
              <a:rPr lang="en">
                <a:solidFill>
                  <a:schemeClr val="dk1"/>
                </a:solidFill>
              </a:rPr>
              <a:t>Experience is important for any business but listening to data to help make an informed decision is equally important. </a:t>
            </a:r>
          </a:p>
          <a:p>
            <a:pPr marL="457200" lvl="0" indent="-228600" rtl="0">
              <a:spcBef>
                <a:spcPts val="0"/>
              </a:spcBef>
              <a:buChar char="-"/>
            </a:pPr>
            <a:r>
              <a:rPr lang="en">
                <a:solidFill>
                  <a:schemeClr val="dk1"/>
                </a:solidFill>
              </a:rPr>
              <a:t>Build trust with all your stakeholders big or small</a:t>
            </a:r>
          </a:p>
          <a:p>
            <a:pPr marL="457200" lvl="0" indent="-228600" rtl="0">
              <a:spcBef>
                <a:spcPts val="0"/>
              </a:spcBef>
              <a:buChar char="-"/>
            </a:pPr>
            <a:r>
              <a:rPr lang="en">
                <a:solidFill>
                  <a:schemeClr val="dk1"/>
                </a:solidFill>
              </a:rPr>
              <a:t>Understanding business needs and priorities without being steered or push by other individuals or department agendas or priorities.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Shape 725"/>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6" name="Shape 7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Shape 775"/>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6" name="Shape 7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lang="en" dirty="0">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Shape 787"/>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8" name="Shape 7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lang="e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Shape 798"/>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9" name="Shape 7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lang="en"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Shape 816"/>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7" name="Shape 8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Shape 821"/>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2" name="Shape 8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Shape 827"/>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8" name="Shape 8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Shape 844"/>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5" name="Shape 8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lang="en" b="1"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Shape 85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4" name="Shape 8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b="1">
                <a:solidFill>
                  <a:schemeClr val="dk1"/>
                </a:solidFill>
              </a:rPr>
              <a:t>Chiin</a:t>
            </a:r>
            <a:r>
              <a:rPr lang="en">
                <a:solidFill>
                  <a:schemeClr val="dk1"/>
                </a:solidFill>
              </a:rPr>
              <a:t> </a:t>
            </a:r>
          </a:p>
          <a:p>
            <a:pPr marL="457200" lvl="0" indent="-228600" rtl="0">
              <a:spcBef>
                <a:spcPts val="0"/>
              </a:spcBef>
              <a:buChar char="-"/>
            </a:pPr>
            <a:r>
              <a:rPr lang="en">
                <a:solidFill>
                  <a:schemeClr val="dk1"/>
                </a:solidFill>
              </a:rPr>
              <a:t>What is R-Ladies?</a:t>
            </a:r>
          </a:p>
          <a:p>
            <a:pPr marL="457200" lvl="0" indent="-228600" rtl="0">
              <a:spcBef>
                <a:spcPts val="0"/>
              </a:spcBef>
              <a:buChar char="-"/>
            </a:pPr>
            <a:r>
              <a:rPr lang="en">
                <a:solidFill>
                  <a:schemeClr val="dk1"/>
                </a:solidFill>
              </a:rPr>
              <a:t>Initiative to promote gender diversity in the global R community | Linux Foundation backed | 30+ groups in 5 months</a:t>
            </a:r>
          </a:p>
          <a:p>
            <a:pPr lvl="0" rtl="0">
              <a:spcBef>
                <a:spcPts val="0"/>
              </a:spcBef>
              <a:buNone/>
            </a:pPr>
            <a:endParaRPr/>
          </a:p>
          <a:p>
            <a:pPr lvl="0" rt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dirty="0" smtClean="0"/>
              <a:t>Welcome </a:t>
            </a:r>
            <a:r>
              <a:rPr lang="en" dirty="0"/>
              <a:t>to the wonderful world of Unicorns, Hippos and Elephants. Welcome to Data Science!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Shape 864"/>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5" name="Shape 8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Shape 876"/>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7" name="Shape 8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Shape 882"/>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3" name="Shape 8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Shape 888"/>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9" name="Shape 8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Shape 895"/>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6" name="Shape 8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Shape 902"/>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3" name="Shape 9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lang="e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lang="en" i="1" dirty="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lang="en" dirty="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lang="en" b="1"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lang="en"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9"/>
        <p:cNvGrpSpPr/>
        <p:nvPr/>
      </p:nvGrpSpPr>
      <p:grpSpPr>
        <a:xfrm>
          <a:off x="0" y="0"/>
          <a:ext cx="0" cy="0"/>
          <a:chOff x="0" y="0"/>
          <a:chExt cx="0" cy="0"/>
        </a:xfrm>
      </p:grpSpPr>
      <p:sp>
        <p:nvSpPr>
          <p:cNvPr id="10" name="Shape 10"/>
          <p:cNvSpPr/>
          <p:nvPr/>
        </p:nvSpPr>
        <p:spPr>
          <a:xfrm>
            <a:off x="655200" y="2856150"/>
            <a:ext cx="54300" cy="1191900"/>
          </a:xfrm>
          <a:prstGeom prst="rect">
            <a:avLst/>
          </a:prstGeom>
          <a:solidFill>
            <a:srgbClr val="562457"/>
          </a:solidFill>
          <a:ln>
            <a:noFill/>
          </a:ln>
        </p:spPr>
        <p:txBody>
          <a:bodyPr lIns="91425" tIns="91425" rIns="91425" bIns="91425" anchor="ctr" anchorCtr="0">
            <a:noAutofit/>
          </a:bodyPr>
          <a:lstStyle/>
          <a:p>
            <a:pPr lvl="0" rtl="0">
              <a:spcBef>
                <a:spcPts val="0"/>
              </a:spcBef>
              <a:buNone/>
            </a:pPr>
            <a:endParaRPr>
              <a:solidFill>
                <a:srgbClr val="88398A"/>
              </a:solidFill>
            </a:endParaRPr>
          </a:p>
        </p:txBody>
      </p:sp>
      <p:sp>
        <p:nvSpPr>
          <p:cNvPr id="11" name="Shape 11"/>
          <p:cNvSpPr txBox="1">
            <a:spLocks noGrp="1"/>
          </p:cNvSpPr>
          <p:nvPr>
            <p:ph type="ctrTitle"/>
          </p:nvPr>
        </p:nvSpPr>
        <p:spPr>
          <a:xfrm>
            <a:off x="762000" y="2851325"/>
            <a:ext cx="5412300" cy="1159800"/>
          </a:xfrm>
          <a:prstGeom prst="rect">
            <a:avLst/>
          </a:prstGeom>
        </p:spPr>
        <p:txBody>
          <a:bodyPr lIns="91425" tIns="91425" rIns="91425" bIns="91425" anchor="ctr" anchorCtr="0"/>
          <a:lstStyle>
            <a:lvl1pPr lvl="0">
              <a:spcBef>
                <a:spcPts val="0"/>
              </a:spcBef>
              <a:buClr>
                <a:srgbClr val="88398A"/>
              </a:buClr>
              <a:buSzPct val="100000"/>
              <a:buFont typeface="Helvetica Neue"/>
              <a:defRPr sz="4800">
                <a:solidFill>
                  <a:srgbClr val="88398A"/>
                </a:solidFill>
                <a:latin typeface="Helvetica Neue"/>
                <a:ea typeface="Helvetica Neue"/>
                <a:cs typeface="Helvetica Neue"/>
                <a:sym typeface="Helvetica Neue"/>
              </a:defRPr>
            </a:lvl1pPr>
            <a:lvl2pPr lvl="1">
              <a:spcBef>
                <a:spcPts val="0"/>
              </a:spcBef>
              <a:buClr>
                <a:srgbClr val="88398A"/>
              </a:buClr>
              <a:buSzPct val="100000"/>
              <a:defRPr sz="4800">
                <a:solidFill>
                  <a:srgbClr val="88398A"/>
                </a:solidFill>
              </a:defRPr>
            </a:lvl2pPr>
            <a:lvl3pPr lvl="2">
              <a:spcBef>
                <a:spcPts val="0"/>
              </a:spcBef>
              <a:buClr>
                <a:srgbClr val="88398A"/>
              </a:buClr>
              <a:buSzPct val="100000"/>
              <a:defRPr sz="4800">
                <a:solidFill>
                  <a:srgbClr val="88398A"/>
                </a:solidFill>
              </a:defRPr>
            </a:lvl3pPr>
            <a:lvl4pPr lvl="3">
              <a:spcBef>
                <a:spcPts val="0"/>
              </a:spcBef>
              <a:buClr>
                <a:srgbClr val="88398A"/>
              </a:buClr>
              <a:buSzPct val="100000"/>
              <a:defRPr sz="4800">
                <a:solidFill>
                  <a:srgbClr val="88398A"/>
                </a:solidFill>
              </a:defRPr>
            </a:lvl4pPr>
            <a:lvl5pPr lvl="4">
              <a:spcBef>
                <a:spcPts val="0"/>
              </a:spcBef>
              <a:buClr>
                <a:srgbClr val="88398A"/>
              </a:buClr>
              <a:buSzPct val="100000"/>
              <a:defRPr sz="4800">
                <a:solidFill>
                  <a:srgbClr val="88398A"/>
                </a:solidFill>
              </a:defRPr>
            </a:lvl5pPr>
            <a:lvl6pPr lvl="5">
              <a:spcBef>
                <a:spcPts val="0"/>
              </a:spcBef>
              <a:buClr>
                <a:srgbClr val="88398A"/>
              </a:buClr>
              <a:buSzPct val="100000"/>
              <a:defRPr sz="4800">
                <a:solidFill>
                  <a:srgbClr val="88398A"/>
                </a:solidFill>
              </a:defRPr>
            </a:lvl6pPr>
            <a:lvl7pPr lvl="6">
              <a:spcBef>
                <a:spcPts val="0"/>
              </a:spcBef>
              <a:buClr>
                <a:srgbClr val="88398A"/>
              </a:buClr>
              <a:buSzPct val="100000"/>
              <a:defRPr sz="4800">
                <a:solidFill>
                  <a:srgbClr val="88398A"/>
                </a:solidFill>
              </a:defRPr>
            </a:lvl7pPr>
            <a:lvl8pPr lvl="7">
              <a:spcBef>
                <a:spcPts val="0"/>
              </a:spcBef>
              <a:buClr>
                <a:srgbClr val="88398A"/>
              </a:buClr>
              <a:buSzPct val="100000"/>
              <a:defRPr sz="4800">
                <a:solidFill>
                  <a:srgbClr val="88398A"/>
                </a:solidFill>
              </a:defRPr>
            </a:lvl8pPr>
            <a:lvl9pPr lvl="8">
              <a:spcBef>
                <a:spcPts val="0"/>
              </a:spcBef>
              <a:buClr>
                <a:srgbClr val="88398A"/>
              </a:buClr>
              <a:buSzPct val="100000"/>
              <a:defRPr sz="4800">
                <a:solidFill>
                  <a:srgbClr val="88398A"/>
                </a:solidFill>
              </a:defRPr>
            </a:lvl9pPr>
          </a:lstStyle>
          <a:p>
            <a:endParaRPr/>
          </a:p>
        </p:txBody>
      </p:sp>
      <p:pic>
        <p:nvPicPr>
          <p:cNvPr id="12" name="Shape 12" descr="download.png"/>
          <p:cNvPicPr preferRelativeResize="0"/>
          <p:nvPr/>
        </p:nvPicPr>
        <p:blipFill>
          <a:blip r:embed="rId2">
            <a:alphaModFix/>
          </a:blip>
          <a:stretch>
            <a:fillRect/>
          </a:stretch>
        </p:blipFill>
        <p:spPr>
          <a:xfrm>
            <a:off x="6098100" y="357499"/>
            <a:ext cx="2858575" cy="951900"/>
          </a:xfrm>
          <a:prstGeom prst="rect">
            <a:avLst/>
          </a:prstGeom>
          <a:noFill/>
          <a:ln>
            <a:noFill/>
          </a:ln>
        </p:spPr>
      </p:pic>
      <p:sp>
        <p:nvSpPr>
          <p:cNvPr id="13" name="Shape 13"/>
          <p:cNvSpPr/>
          <p:nvPr/>
        </p:nvSpPr>
        <p:spPr>
          <a:xfrm rot="5400000">
            <a:off x="4542250" y="-4548775"/>
            <a:ext cx="60900" cy="9145500"/>
          </a:xfrm>
          <a:prstGeom prst="rect">
            <a:avLst/>
          </a:prstGeom>
          <a:solidFill>
            <a:srgbClr val="88398A"/>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Image background">
    <p:spTree>
      <p:nvGrpSpPr>
        <p:cNvPr id="1" name="Shape 56"/>
        <p:cNvGrpSpPr/>
        <p:nvPr/>
      </p:nvGrpSpPr>
      <p:grpSpPr>
        <a:xfrm>
          <a:off x="0" y="0"/>
          <a:ext cx="0" cy="0"/>
          <a:chOff x="0" y="0"/>
          <a:chExt cx="0" cy="0"/>
        </a:xfrm>
      </p:grpSpPr>
      <p:sp>
        <p:nvSpPr>
          <p:cNvPr id="57" name="Shape 57"/>
          <p:cNvSpPr/>
          <p:nvPr/>
        </p:nvSpPr>
        <p:spPr>
          <a:xfrm>
            <a:off x="0" y="0"/>
            <a:ext cx="54300" cy="5143500"/>
          </a:xfrm>
          <a:prstGeom prst="rect">
            <a:avLst/>
          </a:prstGeom>
          <a:solidFill>
            <a:srgbClr val="88398A"/>
          </a:solidFill>
          <a:ln>
            <a:noFill/>
          </a:ln>
        </p:spPr>
        <p:txBody>
          <a:bodyPr lIns="91425" tIns="91425" rIns="91425" bIns="91425" anchor="ctr" anchorCtr="0">
            <a:noAutofit/>
          </a:bodyPr>
          <a:lstStyle/>
          <a:p>
            <a:pPr lvl="0">
              <a:spcBef>
                <a:spcPts val="0"/>
              </a:spcBef>
              <a:buNone/>
            </a:pPr>
            <a:endParaRPr/>
          </a:p>
        </p:txBody>
      </p:sp>
      <p:pic>
        <p:nvPicPr>
          <p:cNvPr id="58" name="Shape 58" descr="download (1).png"/>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aption">
    <p:spTree>
      <p:nvGrpSpPr>
        <p:cNvPr id="1" name="Shape 59"/>
        <p:cNvGrpSpPr/>
        <p:nvPr/>
      </p:nvGrpSpPr>
      <p:grpSpPr>
        <a:xfrm>
          <a:off x="0" y="0"/>
          <a:ext cx="0" cy="0"/>
          <a:chOff x="0" y="0"/>
          <a:chExt cx="0" cy="0"/>
        </a:xfrm>
      </p:grpSpPr>
      <p:sp>
        <p:nvSpPr>
          <p:cNvPr id="60" name="Shape 60"/>
          <p:cNvSpPr txBox="1">
            <a:spLocks noGrp="1"/>
          </p:cNvSpPr>
          <p:nvPr>
            <p:ph type="body" idx="1"/>
          </p:nvPr>
        </p:nvSpPr>
        <p:spPr>
          <a:xfrm>
            <a:off x="633300" y="4285675"/>
            <a:ext cx="8053499" cy="519599"/>
          </a:xfrm>
          <a:prstGeom prst="rect">
            <a:avLst/>
          </a:prstGeom>
        </p:spPr>
        <p:txBody>
          <a:bodyPr lIns="91425" tIns="91425" rIns="91425" bIns="91425" anchor="t" anchorCtr="0"/>
          <a:lstStyle>
            <a:lvl1pPr lvl="0">
              <a:spcBef>
                <a:spcPts val="360"/>
              </a:spcBef>
              <a:buSzPct val="100000"/>
              <a:buNone/>
              <a:defRPr sz="1400"/>
            </a:lvl1pPr>
          </a:lstStyle>
          <a:p>
            <a:endParaRPr/>
          </a:p>
        </p:txBody>
      </p:sp>
      <p:sp>
        <p:nvSpPr>
          <p:cNvPr id="61" name="Shape 61"/>
          <p:cNvSpPr/>
          <p:nvPr/>
        </p:nvSpPr>
        <p:spPr>
          <a:xfrm>
            <a:off x="0" y="0"/>
            <a:ext cx="54300" cy="5143500"/>
          </a:xfrm>
          <a:prstGeom prst="rect">
            <a:avLst/>
          </a:prstGeom>
          <a:solidFill>
            <a:srgbClr val="88398A"/>
          </a:solidFill>
          <a:ln>
            <a:noFill/>
          </a:ln>
        </p:spPr>
        <p:txBody>
          <a:bodyPr lIns="91425" tIns="91425" rIns="91425" bIns="91425" anchor="ctr" anchorCtr="0">
            <a:noAutofit/>
          </a:bodyPr>
          <a:lstStyle/>
          <a:p>
            <a:pPr lvl="0">
              <a:spcBef>
                <a:spcPts val="0"/>
              </a:spcBef>
              <a:buNone/>
            </a:pPr>
            <a:endParaRPr/>
          </a:p>
        </p:txBody>
      </p:sp>
      <p:pic>
        <p:nvPicPr>
          <p:cNvPr id="62" name="Shape 62" descr="download (1).png"/>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3"/>
        <p:cNvGrpSpPr/>
        <p:nvPr/>
      </p:nvGrpSpPr>
      <p:grpSpPr>
        <a:xfrm>
          <a:off x="0" y="0"/>
          <a:ext cx="0" cy="0"/>
          <a:chOff x="0" y="0"/>
          <a:chExt cx="0" cy="0"/>
        </a:xfrm>
      </p:grpSpPr>
      <p:sp>
        <p:nvSpPr>
          <p:cNvPr id="64" name="Shape 64"/>
          <p:cNvSpPr/>
          <p:nvPr/>
        </p:nvSpPr>
        <p:spPr>
          <a:xfrm>
            <a:off x="0" y="0"/>
            <a:ext cx="54300" cy="5143500"/>
          </a:xfrm>
          <a:prstGeom prst="rect">
            <a:avLst/>
          </a:prstGeom>
          <a:solidFill>
            <a:srgbClr val="88398A"/>
          </a:solidFill>
          <a:ln>
            <a:noFill/>
          </a:ln>
        </p:spPr>
        <p:txBody>
          <a:bodyPr lIns="91425" tIns="91425" rIns="91425" bIns="91425" anchor="ctr" anchorCtr="0">
            <a:noAutofit/>
          </a:bodyPr>
          <a:lstStyle/>
          <a:p>
            <a:pPr lvl="0">
              <a:spcBef>
                <a:spcPts val="0"/>
              </a:spcBef>
              <a:buNone/>
            </a:pPr>
            <a:endParaRPr/>
          </a:p>
        </p:txBody>
      </p:sp>
      <p:pic>
        <p:nvPicPr>
          <p:cNvPr id="65" name="Shape 65" descr="download (1).png"/>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lank color">
    <p:spTree>
      <p:nvGrpSpPr>
        <p:cNvPr id="1" name="Shape 66"/>
        <p:cNvGrpSpPr/>
        <p:nvPr/>
      </p:nvGrpSpPr>
      <p:grpSpPr>
        <a:xfrm>
          <a:off x="0" y="0"/>
          <a:ext cx="0" cy="0"/>
          <a:chOff x="0" y="0"/>
          <a:chExt cx="0" cy="0"/>
        </a:xfrm>
      </p:grpSpPr>
      <p:sp>
        <p:nvSpPr>
          <p:cNvPr id="67" name="Shape 67"/>
          <p:cNvSpPr/>
          <p:nvPr/>
        </p:nvSpPr>
        <p:spPr>
          <a:xfrm rot="5400000">
            <a:off x="4542250" y="-4548775"/>
            <a:ext cx="60900" cy="9145500"/>
          </a:xfrm>
          <a:prstGeom prst="rect">
            <a:avLst/>
          </a:prstGeom>
          <a:solidFill>
            <a:srgbClr val="88398A"/>
          </a:solidFill>
          <a:ln>
            <a:noFill/>
          </a:ln>
        </p:spPr>
        <p:txBody>
          <a:bodyPr lIns="91425" tIns="91425" rIns="91425" bIns="91425" anchor="ctr" anchorCtr="0">
            <a:noAutofit/>
          </a:bodyPr>
          <a:lstStyle/>
          <a:p>
            <a:pPr lvl="0">
              <a:spcBef>
                <a:spcPts val="0"/>
              </a:spcBef>
              <a:buNone/>
            </a:pPr>
            <a:endParaRPr/>
          </a:p>
        </p:txBody>
      </p:sp>
      <p:pic>
        <p:nvPicPr>
          <p:cNvPr id="68" name="Shape 68" descr="download (1).png"/>
          <p:cNvPicPr preferRelativeResize="0"/>
          <p:nvPr/>
        </p:nvPicPr>
        <p:blipFill>
          <a:blip r:embed="rId2">
            <a:alphaModFix/>
          </a:blip>
          <a:stretch>
            <a:fillRect/>
          </a:stretch>
        </p:blipFill>
        <p:spPr>
          <a:xfrm>
            <a:off x="7929425" y="186325"/>
            <a:ext cx="951900" cy="9519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14"/>
        <p:cNvGrpSpPr/>
        <p:nvPr/>
      </p:nvGrpSpPr>
      <p:grpSpPr>
        <a:xfrm>
          <a:off x="0" y="0"/>
          <a:ext cx="0" cy="0"/>
          <a:chOff x="0" y="0"/>
          <a:chExt cx="0" cy="0"/>
        </a:xfrm>
      </p:grpSpPr>
      <p:sp>
        <p:nvSpPr>
          <p:cNvPr id="15" name="Shape 15"/>
          <p:cNvSpPr/>
          <p:nvPr/>
        </p:nvSpPr>
        <p:spPr>
          <a:xfrm>
            <a:off x="655200" y="1417200"/>
            <a:ext cx="54300" cy="1363200"/>
          </a:xfrm>
          <a:prstGeom prst="rect">
            <a:avLst/>
          </a:prstGeom>
          <a:solidFill>
            <a:srgbClr val="562457"/>
          </a:solidFill>
          <a:ln>
            <a:noFill/>
          </a:ln>
        </p:spPr>
        <p:txBody>
          <a:bodyPr lIns="91425" tIns="91425" rIns="91425" bIns="91425" anchor="ctr" anchorCtr="0">
            <a:noAutofit/>
          </a:bodyPr>
          <a:lstStyle/>
          <a:p>
            <a:pPr lvl="0" rtl="0">
              <a:spcBef>
                <a:spcPts val="0"/>
              </a:spcBef>
              <a:buNone/>
            </a:pPr>
            <a:endParaRPr>
              <a:solidFill>
                <a:srgbClr val="88398A"/>
              </a:solidFill>
            </a:endParaRPr>
          </a:p>
        </p:txBody>
      </p:sp>
      <p:sp>
        <p:nvSpPr>
          <p:cNvPr id="16" name="Shape 16"/>
          <p:cNvSpPr txBox="1">
            <a:spLocks noGrp="1"/>
          </p:cNvSpPr>
          <p:nvPr>
            <p:ph type="ctrTitle"/>
          </p:nvPr>
        </p:nvSpPr>
        <p:spPr>
          <a:xfrm>
            <a:off x="902550" y="1214425"/>
            <a:ext cx="4638300" cy="1159800"/>
          </a:xfrm>
          <a:prstGeom prst="rect">
            <a:avLst/>
          </a:prstGeom>
        </p:spPr>
        <p:txBody>
          <a:bodyPr lIns="91425" tIns="91425" rIns="91425" bIns="91425" anchor="t" anchorCtr="0"/>
          <a:lstStyle>
            <a:lvl1pPr lvl="0" rtl="0">
              <a:spcBef>
                <a:spcPts val="0"/>
              </a:spcBef>
              <a:buClr>
                <a:srgbClr val="88398A"/>
              </a:buClr>
              <a:buSzPct val="100000"/>
              <a:buFont typeface="Helvetica Neue"/>
              <a:defRPr sz="3600">
                <a:solidFill>
                  <a:srgbClr val="88398A"/>
                </a:solidFill>
                <a:latin typeface="Helvetica Neue"/>
                <a:ea typeface="Helvetica Neue"/>
                <a:cs typeface="Helvetica Neue"/>
                <a:sym typeface="Helvetica Neue"/>
              </a:defRPr>
            </a:lvl1pPr>
            <a:lvl2pPr lvl="1" rtl="0">
              <a:spcBef>
                <a:spcPts val="0"/>
              </a:spcBef>
              <a:buClr>
                <a:srgbClr val="88398A"/>
              </a:buClr>
              <a:buSzPct val="100000"/>
              <a:defRPr sz="3600">
                <a:solidFill>
                  <a:srgbClr val="88398A"/>
                </a:solidFill>
              </a:defRPr>
            </a:lvl2pPr>
            <a:lvl3pPr lvl="2" rtl="0">
              <a:spcBef>
                <a:spcPts val="0"/>
              </a:spcBef>
              <a:buClr>
                <a:srgbClr val="88398A"/>
              </a:buClr>
              <a:buSzPct val="100000"/>
              <a:defRPr sz="3600">
                <a:solidFill>
                  <a:srgbClr val="88398A"/>
                </a:solidFill>
              </a:defRPr>
            </a:lvl3pPr>
            <a:lvl4pPr lvl="3" rtl="0">
              <a:spcBef>
                <a:spcPts val="0"/>
              </a:spcBef>
              <a:buClr>
                <a:srgbClr val="88398A"/>
              </a:buClr>
              <a:buSzPct val="100000"/>
              <a:defRPr sz="3600">
                <a:solidFill>
                  <a:srgbClr val="88398A"/>
                </a:solidFill>
              </a:defRPr>
            </a:lvl4pPr>
            <a:lvl5pPr lvl="4" rtl="0">
              <a:spcBef>
                <a:spcPts val="0"/>
              </a:spcBef>
              <a:buClr>
                <a:srgbClr val="88398A"/>
              </a:buClr>
              <a:buSzPct val="100000"/>
              <a:defRPr sz="3600">
                <a:solidFill>
                  <a:srgbClr val="88398A"/>
                </a:solidFill>
              </a:defRPr>
            </a:lvl5pPr>
            <a:lvl6pPr lvl="5" rtl="0">
              <a:spcBef>
                <a:spcPts val="0"/>
              </a:spcBef>
              <a:buClr>
                <a:srgbClr val="88398A"/>
              </a:buClr>
              <a:buSzPct val="100000"/>
              <a:defRPr sz="3600">
                <a:solidFill>
                  <a:srgbClr val="88398A"/>
                </a:solidFill>
              </a:defRPr>
            </a:lvl6pPr>
            <a:lvl7pPr lvl="6" rtl="0">
              <a:spcBef>
                <a:spcPts val="0"/>
              </a:spcBef>
              <a:buClr>
                <a:srgbClr val="88398A"/>
              </a:buClr>
              <a:buSzPct val="100000"/>
              <a:defRPr sz="3600">
                <a:solidFill>
                  <a:srgbClr val="88398A"/>
                </a:solidFill>
              </a:defRPr>
            </a:lvl7pPr>
            <a:lvl8pPr lvl="7" rtl="0">
              <a:spcBef>
                <a:spcPts val="0"/>
              </a:spcBef>
              <a:buClr>
                <a:srgbClr val="88398A"/>
              </a:buClr>
              <a:buSzPct val="100000"/>
              <a:defRPr sz="3600">
                <a:solidFill>
                  <a:srgbClr val="88398A"/>
                </a:solidFill>
              </a:defRPr>
            </a:lvl8pPr>
            <a:lvl9pPr lvl="8" rtl="0">
              <a:spcBef>
                <a:spcPts val="0"/>
              </a:spcBef>
              <a:buClr>
                <a:srgbClr val="88398A"/>
              </a:buClr>
              <a:buSzPct val="100000"/>
              <a:defRPr sz="3600">
                <a:solidFill>
                  <a:srgbClr val="88398A"/>
                </a:solidFill>
              </a:defRPr>
            </a:lvl9pPr>
          </a:lstStyle>
          <a:p>
            <a:endParaRPr/>
          </a:p>
        </p:txBody>
      </p:sp>
      <p:sp>
        <p:nvSpPr>
          <p:cNvPr id="17" name="Shape 17"/>
          <p:cNvSpPr txBox="1">
            <a:spLocks noGrp="1"/>
          </p:cNvSpPr>
          <p:nvPr>
            <p:ph type="subTitle" idx="1"/>
          </p:nvPr>
        </p:nvSpPr>
        <p:spPr>
          <a:xfrm>
            <a:off x="902550" y="2459050"/>
            <a:ext cx="7632000" cy="784800"/>
          </a:xfrm>
          <a:prstGeom prst="rect">
            <a:avLst/>
          </a:prstGeom>
        </p:spPr>
        <p:txBody>
          <a:bodyPr lIns="91425" tIns="91425" rIns="91425" bIns="91425" anchor="t" anchorCtr="0"/>
          <a:lstStyle>
            <a:lvl1pPr lvl="0" rtl="0">
              <a:spcBef>
                <a:spcPts val="0"/>
              </a:spcBef>
              <a:buClr>
                <a:srgbClr val="000000"/>
              </a:buClr>
              <a:buFont typeface="Helvetica Neue"/>
              <a:buNone/>
              <a:defRPr>
                <a:solidFill>
                  <a:srgbClr val="000000"/>
                </a:solidFill>
                <a:latin typeface="Helvetica Neue"/>
                <a:ea typeface="Helvetica Neue"/>
                <a:cs typeface="Helvetica Neue"/>
                <a:sym typeface="Helvetica Neue"/>
              </a:defRPr>
            </a:lvl1pPr>
            <a:lvl2pPr lvl="1" rtl="0">
              <a:spcBef>
                <a:spcPts val="0"/>
              </a:spcBef>
              <a:buClr>
                <a:srgbClr val="000000"/>
              </a:buClr>
              <a:buSzPct val="100000"/>
              <a:buNone/>
              <a:defRPr sz="3000">
                <a:solidFill>
                  <a:srgbClr val="000000"/>
                </a:solidFill>
              </a:defRPr>
            </a:lvl2pPr>
            <a:lvl3pPr lvl="2" rtl="0">
              <a:spcBef>
                <a:spcPts val="0"/>
              </a:spcBef>
              <a:buClr>
                <a:srgbClr val="000000"/>
              </a:buClr>
              <a:buSzPct val="100000"/>
              <a:buNone/>
              <a:defRPr sz="3000">
                <a:solidFill>
                  <a:srgbClr val="000000"/>
                </a:solidFill>
              </a:defRPr>
            </a:lvl3pPr>
            <a:lvl4pPr lvl="3" rtl="0">
              <a:spcBef>
                <a:spcPts val="0"/>
              </a:spcBef>
              <a:buClr>
                <a:srgbClr val="000000"/>
              </a:buClr>
              <a:buSzPct val="100000"/>
              <a:buNone/>
              <a:defRPr sz="3000">
                <a:solidFill>
                  <a:srgbClr val="000000"/>
                </a:solidFill>
              </a:defRPr>
            </a:lvl4pPr>
            <a:lvl5pPr lvl="4" rtl="0">
              <a:spcBef>
                <a:spcPts val="0"/>
              </a:spcBef>
              <a:buClr>
                <a:srgbClr val="000000"/>
              </a:buClr>
              <a:buSzPct val="100000"/>
              <a:buNone/>
              <a:defRPr sz="3000">
                <a:solidFill>
                  <a:srgbClr val="000000"/>
                </a:solidFill>
              </a:defRPr>
            </a:lvl5pPr>
            <a:lvl6pPr lvl="5" rtl="0">
              <a:spcBef>
                <a:spcPts val="0"/>
              </a:spcBef>
              <a:buClr>
                <a:srgbClr val="000000"/>
              </a:buClr>
              <a:buSzPct val="100000"/>
              <a:buNone/>
              <a:defRPr sz="3000">
                <a:solidFill>
                  <a:srgbClr val="000000"/>
                </a:solidFill>
              </a:defRPr>
            </a:lvl6pPr>
            <a:lvl7pPr lvl="6" rtl="0">
              <a:spcBef>
                <a:spcPts val="0"/>
              </a:spcBef>
              <a:buClr>
                <a:srgbClr val="000000"/>
              </a:buClr>
              <a:buSzPct val="100000"/>
              <a:buNone/>
              <a:defRPr sz="3000">
                <a:solidFill>
                  <a:srgbClr val="000000"/>
                </a:solidFill>
              </a:defRPr>
            </a:lvl7pPr>
            <a:lvl8pPr lvl="7" rtl="0">
              <a:spcBef>
                <a:spcPts val="0"/>
              </a:spcBef>
              <a:buClr>
                <a:srgbClr val="000000"/>
              </a:buClr>
              <a:buSzPct val="100000"/>
              <a:buNone/>
              <a:defRPr sz="3000">
                <a:solidFill>
                  <a:srgbClr val="000000"/>
                </a:solidFill>
              </a:defRPr>
            </a:lvl8pPr>
            <a:lvl9pPr lvl="8" rtl="0">
              <a:spcBef>
                <a:spcPts val="0"/>
              </a:spcBef>
              <a:buClr>
                <a:srgbClr val="000000"/>
              </a:buClr>
              <a:buSzPct val="100000"/>
              <a:buNone/>
              <a:defRPr sz="3000">
                <a:solidFill>
                  <a:srgbClr val="000000"/>
                </a:solidFill>
              </a:defRPr>
            </a:lvl9pPr>
          </a:lstStyle>
          <a:p>
            <a:endParaRPr/>
          </a:p>
        </p:txBody>
      </p:sp>
      <p:pic>
        <p:nvPicPr>
          <p:cNvPr id="18" name="Shape 18" descr="download (1).png"/>
          <p:cNvPicPr preferRelativeResize="0"/>
          <p:nvPr/>
        </p:nvPicPr>
        <p:blipFill>
          <a:blip r:embed="rId2">
            <a:alphaModFix/>
          </a:blip>
          <a:stretch>
            <a:fillRect/>
          </a:stretch>
        </p:blipFill>
        <p:spPr>
          <a:xfrm>
            <a:off x="7929425" y="186325"/>
            <a:ext cx="951900" cy="951900"/>
          </a:xfrm>
          <a:prstGeom prst="rect">
            <a:avLst/>
          </a:prstGeom>
          <a:noFill/>
          <a:ln>
            <a:noFill/>
          </a:ln>
        </p:spPr>
      </p:pic>
      <p:sp>
        <p:nvSpPr>
          <p:cNvPr id="19" name="Shape 19"/>
          <p:cNvSpPr/>
          <p:nvPr/>
        </p:nvSpPr>
        <p:spPr>
          <a:xfrm rot="5400000">
            <a:off x="4542250" y="-4548775"/>
            <a:ext cx="60900" cy="9145500"/>
          </a:xfrm>
          <a:prstGeom prst="rect">
            <a:avLst/>
          </a:prstGeom>
          <a:solidFill>
            <a:srgbClr val="88398A"/>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Quote">
    <p:spTree>
      <p:nvGrpSpPr>
        <p:cNvPr id="1" name="Shape 20"/>
        <p:cNvGrpSpPr/>
        <p:nvPr/>
      </p:nvGrpSpPr>
      <p:grpSpPr>
        <a:xfrm>
          <a:off x="0" y="0"/>
          <a:ext cx="0" cy="0"/>
          <a:chOff x="0" y="0"/>
          <a:chExt cx="0" cy="0"/>
        </a:xfrm>
      </p:grpSpPr>
      <p:sp>
        <p:nvSpPr>
          <p:cNvPr id="21" name="Shape 21"/>
          <p:cNvSpPr txBox="1">
            <a:spLocks noGrp="1"/>
          </p:cNvSpPr>
          <p:nvPr>
            <p:ph type="body" idx="1"/>
          </p:nvPr>
        </p:nvSpPr>
        <p:spPr>
          <a:xfrm>
            <a:off x="1261050" y="905750"/>
            <a:ext cx="5404500" cy="2744400"/>
          </a:xfrm>
          <a:prstGeom prst="rect">
            <a:avLst/>
          </a:prstGeom>
        </p:spPr>
        <p:txBody>
          <a:bodyPr lIns="91425" tIns="91425" rIns="91425" bIns="91425" anchor="t" anchorCtr="0"/>
          <a:lstStyle>
            <a:lvl1pPr lvl="0" rtl="0">
              <a:spcBef>
                <a:spcPts val="0"/>
              </a:spcBef>
              <a:buClr>
                <a:srgbClr val="562457"/>
              </a:buClr>
              <a:buSzPct val="100000"/>
              <a:buFont typeface="Helvetica Neue"/>
              <a:defRPr sz="3000" i="1">
                <a:solidFill>
                  <a:srgbClr val="88398A"/>
                </a:solidFill>
                <a:latin typeface="Helvetica Neue"/>
                <a:ea typeface="Helvetica Neue"/>
                <a:cs typeface="Helvetica Neue"/>
                <a:sym typeface="Helvetica Neue"/>
              </a:defRPr>
            </a:lvl1pPr>
            <a:lvl2pPr lvl="1" rtl="0">
              <a:spcBef>
                <a:spcPts val="0"/>
              </a:spcBef>
              <a:buClr>
                <a:srgbClr val="562457"/>
              </a:buClr>
              <a:buSzPct val="100000"/>
              <a:buFont typeface="Helvetica Neue"/>
              <a:defRPr sz="3000" i="1">
                <a:solidFill>
                  <a:srgbClr val="88398A"/>
                </a:solidFill>
                <a:latin typeface="Helvetica Neue"/>
                <a:ea typeface="Helvetica Neue"/>
                <a:cs typeface="Helvetica Neue"/>
                <a:sym typeface="Helvetica Neue"/>
              </a:defRPr>
            </a:lvl2pPr>
            <a:lvl3pPr lvl="2" rtl="0">
              <a:spcBef>
                <a:spcPts val="0"/>
              </a:spcBef>
              <a:buClr>
                <a:srgbClr val="562457"/>
              </a:buClr>
              <a:buSzPct val="100000"/>
              <a:buFont typeface="Helvetica Neue"/>
              <a:defRPr sz="3000" i="1">
                <a:solidFill>
                  <a:srgbClr val="88398A"/>
                </a:solidFill>
                <a:latin typeface="Helvetica Neue"/>
                <a:ea typeface="Helvetica Neue"/>
                <a:cs typeface="Helvetica Neue"/>
                <a:sym typeface="Helvetica Neue"/>
              </a:defRPr>
            </a:lvl3pPr>
            <a:lvl4pPr lvl="3" rtl="0">
              <a:spcBef>
                <a:spcPts val="0"/>
              </a:spcBef>
              <a:buClr>
                <a:srgbClr val="562457"/>
              </a:buClr>
              <a:buSzPct val="100000"/>
              <a:buFont typeface="Helvetica Neue"/>
              <a:defRPr sz="3000" i="1">
                <a:solidFill>
                  <a:srgbClr val="88398A"/>
                </a:solidFill>
                <a:latin typeface="Helvetica Neue"/>
                <a:ea typeface="Helvetica Neue"/>
                <a:cs typeface="Helvetica Neue"/>
                <a:sym typeface="Helvetica Neue"/>
              </a:defRPr>
            </a:lvl4pPr>
            <a:lvl5pPr lvl="4" rtl="0">
              <a:spcBef>
                <a:spcPts val="0"/>
              </a:spcBef>
              <a:buClr>
                <a:srgbClr val="562457"/>
              </a:buClr>
              <a:buSzPct val="100000"/>
              <a:buFont typeface="Helvetica Neue"/>
              <a:defRPr sz="3000" i="1">
                <a:solidFill>
                  <a:srgbClr val="88398A"/>
                </a:solidFill>
                <a:latin typeface="Helvetica Neue"/>
                <a:ea typeface="Helvetica Neue"/>
                <a:cs typeface="Helvetica Neue"/>
                <a:sym typeface="Helvetica Neue"/>
              </a:defRPr>
            </a:lvl5pPr>
            <a:lvl6pPr lvl="5" rtl="0">
              <a:spcBef>
                <a:spcPts val="0"/>
              </a:spcBef>
              <a:buClr>
                <a:srgbClr val="562457"/>
              </a:buClr>
              <a:buSzPct val="100000"/>
              <a:buFont typeface="Helvetica Neue"/>
              <a:defRPr sz="3000" i="1">
                <a:solidFill>
                  <a:srgbClr val="88398A"/>
                </a:solidFill>
                <a:latin typeface="Helvetica Neue"/>
                <a:ea typeface="Helvetica Neue"/>
                <a:cs typeface="Helvetica Neue"/>
                <a:sym typeface="Helvetica Neue"/>
              </a:defRPr>
            </a:lvl6pPr>
            <a:lvl7pPr lvl="6" rtl="0">
              <a:spcBef>
                <a:spcPts val="0"/>
              </a:spcBef>
              <a:buClr>
                <a:srgbClr val="562457"/>
              </a:buClr>
              <a:buSzPct val="100000"/>
              <a:buFont typeface="Helvetica Neue"/>
              <a:defRPr sz="3000" i="1">
                <a:solidFill>
                  <a:srgbClr val="88398A"/>
                </a:solidFill>
                <a:latin typeface="Helvetica Neue"/>
                <a:ea typeface="Helvetica Neue"/>
                <a:cs typeface="Helvetica Neue"/>
                <a:sym typeface="Helvetica Neue"/>
              </a:defRPr>
            </a:lvl7pPr>
            <a:lvl8pPr lvl="7" rtl="0">
              <a:spcBef>
                <a:spcPts val="0"/>
              </a:spcBef>
              <a:buClr>
                <a:srgbClr val="562457"/>
              </a:buClr>
              <a:buSzPct val="100000"/>
              <a:buFont typeface="Helvetica Neue"/>
              <a:defRPr sz="3000" i="1">
                <a:solidFill>
                  <a:srgbClr val="88398A"/>
                </a:solidFill>
                <a:latin typeface="Helvetica Neue"/>
                <a:ea typeface="Helvetica Neue"/>
                <a:cs typeface="Helvetica Neue"/>
                <a:sym typeface="Helvetica Neue"/>
              </a:defRPr>
            </a:lvl8pPr>
            <a:lvl9pPr lvl="8">
              <a:spcBef>
                <a:spcPts val="0"/>
              </a:spcBef>
              <a:buClr>
                <a:srgbClr val="562457"/>
              </a:buClr>
              <a:buSzPct val="100000"/>
              <a:buFont typeface="Helvetica Neue"/>
              <a:defRPr sz="3000" i="1">
                <a:solidFill>
                  <a:srgbClr val="88398A"/>
                </a:solidFill>
                <a:latin typeface="Helvetica Neue"/>
                <a:ea typeface="Helvetica Neue"/>
                <a:cs typeface="Helvetica Neue"/>
                <a:sym typeface="Helvetica Neue"/>
              </a:defRPr>
            </a:lvl9pPr>
          </a:lstStyle>
          <a:p>
            <a:endParaRPr/>
          </a:p>
        </p:txBody>
      </p:sp>
      <p:sp>
        <p:nvSpPr>
          <p:cNvPr id="22" name="Shape 22"/>
          <p:cNvSpPr txBox="1"/>
          <p:nvPr/>
        </p:nvSpPr>
        <p:spPr>
          <a:xfrm>
            <a:off x="439873" y="589943"/>
            <a:ext cx="1957200" cy="653700"/>
          </a:xfrm>
          <a:prstGeom prst="rect">
            <a:avLst/>
          </a:prstGeom>
          <a:noFill/>
          <a:ln>
            <a:noFill/>
          </a:ln>
        </p:spPr>
        <p:txBody>
          <a:bodyPr lIns="91425" tIns="91425" rIns="91425" bIns="91425" anchor="t" anchorCtr="0">
            <a:noAutofit/>
          </a:bodyPr>
          <a:lstStyle/>
          <a:p>
            <a:pPr lvl="0" rtl="0">
              <a:spcBef>
                <a:spcPts val="0"/>
              </a:spcBef>
              <a:buNone/>
            </a:pPr>
            <a:r>
              <a:rPr lang="en" sz="9600" b="1">
                <a:solidFill>
                  <a:srgbClr val="562457"/>
                </a:solidFill>
                <a:latin typeface="Helvetica Neue"/>
                <a:ea typeface="Helvetica Neue"/>
                <a:cs typeface="Helvetica Neue"/>
                <a:sym typeface="Helvetica Neue"/>
              </a:rPr>
              <a:t>“</a:t>
            </a:r>
          </a:p>
        </p:txBody>
      </p:sp>
      <p:sp>
        <p:nvSpPr>
          <p:cNvPr id="23" name="Shape 23"/>
          <p:cNvSpPr/>
          <p:nvPr/>
        </p:nvSpPr>
        <p:spPr>
          <a:xfrm>
            <a:off x="0" y="0"/>
            <a:ext cx="54300" cy="5143500"/>
          </a:xfrm>
          <a:prstGeom prst="rect">
            <a:avLst/>
          </a:prstGeom>
          <a:solidFill>
            <a:srgbClr val="88398A"/>
          </a:solidFill>
          <a:ln>
            <a:noFill/>
          </a:ln>
        </p:spPr>
        <p:txBody>
          <a:bodyPr lIns="91425" tIns="91425" rIns="91425" bIns="91425" anchor="ctr" anchorCtr="0">
            <a:noAutofit/>
          </a:bodyPr>
          <a:lstStyle/>
          <a:p>
            <a:pPr lvl="0">
              <a:spcBef>
                <a:spcPts val="0"/>
              </a:spcBef>
              <a:buNone/>
            </a:pPr>
            <a:endParaRPr/>
          </a:p>
        </p:txBody>
      </p:sp>
      <p:pic>
        <p:nvPicPr>
          <p:cNvPr id="24" name="Shape 24" descr="download (1).png"/>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692025" y="422500"/>
            <a:ext cx="3226800" cy="857400"/>
          </a:xfrm>
          <a:prstGeom prst="rect">
            <a:avLst/>
          </a:prstGeom>
        </p:spPr>
        <p:txBody>
          <a:bodyPr lIns="91425" tIns="91425" rIns="91425" bIns="91425" anchor="t" anchorCtr="0"/>
          <a:lstStyle>
            <a:lvl1pPr lvl="0">
              <a:spcBef>
                <a:spcPts val="0"/>
              </a:spcBef>
              <a:buClr>
                <a:srgbClr val="181818"/>
              </a:buClr>
              <a:buFont typeface="Helvetica Neue"/>
              <a:defRPr>
                <a:solidFill>
                  <a:srgbClr val="181818"/>
                </a:solidFill>
                <a:latin typeface="Helvetica Neue"/>
                <a:ea typeface="Helvetica Neue"/>
                <a:cs typeface="Helvetica Neue"/>
                <a:sym typeface="Helvetica Neue"/>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body" idx="1"/>
          </p:nvPr>
        </p:nvSpPr>
        <p:spPr>
          <a:xfrm>
            <a:off x="692025" y="1586325"/>
            <a:ext cx="5971500" cy="3148500"/>
          </a:xfrm>
          <a:prstGeom prst="rect">
            <a:avLst/>
          </a:prstGeom>
        </p:spPr>
        <p:txBody>
          <a:bodyPr lIns="91425" tIns="91425" rIns="91425" bIns="91425" anchor="t" anchorCtr="0"/>
          <a:lstStyle>
            <a:lvl1pPr lvl="0">
              <a:spcBef>
                <a:spcPts val="0"/>
              </a:spcBef>
              <a:buFont typeface="Helvetica Neue"/>
              <a:defRPr>
                <a:latin typeface="Helvetica Neue"/>
                <a:ea typeface="Helvetica Neue"/>
                <a:cs typeface="Helvetica Neue"/>
                <a:sym typeface="Helvetica Neue"/>
              </a:defRPr>
            </a:lvl1pPr>
            <a:lvl2pPr lvl="1">
              <a:spcBef>
                <a:spcPts val="0"/>
              </a:spcBef>
              <a:buFont typeface="Helvetica Neue"/>
              <a:defRPr>
                <a:latin typeface="Helvetica Neue"/>
                <a:ea typeface="Helvetica Neue"/>
                <a:cs typeface="Helvetica Neue"/>
                <a:sym typeface="Helvetica Neue"/>
              </a:defRPr>
            </a:lvl2pPr>
            <a:lvl3pPr lvl="2">
              <a:spcBef>
                <a:spcPts val="0"/>
              </a:spcBef>
              <a:buFont typeface="Helvetica Neue"/>
              <a:defRPr>
                <a:latin typeface="Helvetica Neue"/>
                <a:ea typeface="Helvetica Neue"/>
                <a:cs typeface="Helvetica Neue"/>
                <a:sym typeface="Helvetica Neue"/>
              </a:defRPr>
            </a:lvl3pPr>
            <a:lvl4pPr lvl="3">
              <a:spcBef>
                <a:spcPts val="0"/>
              </a:spcBef>
              <a:buFont typeface="Helvetica Neue"/>
              <a:defRPr>
                <a:latin typeface="Helvetica Neue"/>
                <a:ea typeface="Helvetica Neue"/>
                <a:cs typeface="Helvetica Neue"/>
                <a:sym typeface="Helvetica Neue"/>
              </a:defRPr>
            </a:lvl4pPr>
            <a:lvl5pPr lvl="4">
              <a:spcBef>
                <a:spcPts val="0"/>
              </a:spcBef>
              <a:buFont typeface="Helvetica Neue"/>
              <a:defRPr>
                <a:latin typeface="Helvetica Neue"/>
                <a:ea typeface="Helvetica Neue"/>
                <a:cs typeface="Helvetica Neue"/>
                <a:sym typeface="Helvetica Neue"/>
              </a:defRPr>
            </a:lvl5pPr>
            <a:lvl6pPr lvl="5">
              <a:spcBef>
                <a:spcPts val="0"/>
              </a:spcBef>
              <a:buFont typeface="Helvetica Neue"/>
              <a:defRPr>
                <a:latin typeface="Helvetica Neue"/>
                <a:ea typeface="Helvetica Neue"/>
                <a:cs typeface="Helvetica Neue"/>
                <a:sym typeface="Helvetica Neue"/>
              </a:defRPr>
            </a:lvl6pPr>
            <a:lvl7pPr lvl="6">
              <a:spcBef>
                <a:spcPts val="0"/>
              </a:spcBef>
              <a:buFont typeface="Helvetica Neue"/>
              <a:defRPr>
                <a:latin typeface="Helvetica Neue"/>
                <a:ea typeface="Helvetica Neue"/>
                <a:cs typeface="Helvetica Neue"/>
                <a:sym typeface="Helvetica Neue"/>
              </a:defRPr>
            </a:lvl7pPr>
            <a:lvl8pPr lvl="7">
              <a:spcBef>
                <a:spcPts val="0"/>
              </a:spcBef>
              <a:buFont typeface="Helvetica Neue"/>
              <a:defRPr>
                <a:latin typeface="Helvetica Neue"/>
                <a:ea typeface="Helvetica Neue"/>
                <a:cs typeface="Helvetica Neue"/>
                <a:sym typeface="Helvetica Neue"/>
              </a:defRPr>
            </a:lvl8pPr>
            <a:lvl9pPr lvl="8">
              <a:spcBef>
                <a:spcPts val="0"/>
              </a:spcBef>
              <a:buFont typeface="Helvetica Neue"/>
              <a:defRPr>
                <a:latin typeface="Helvetica Neue"/>
                <a:ea typeface="Helvetica Neue"/>
                <a:cs typeface="Helvetica Neue"/>
                <a:sym typeface="Helvetica Neue"/>
              </a:defRPr>
            </a:lvl9pPr>
          </a:lstStyle>
          <a:p>
            <a:endParaRPr/>
          </a:p>
        </p:txBody>
      </p:sp>
      <p:sp>
        <p:nvSpPr>
          <p:cNvPr id="28" name="Shape 28"/>
          <p:cNvSpPr/>
          <p:nvPr/>
        </p:nvSpPr>
        <p:spPr>
          <a:xfrm>
            <a:off x="0" y="0"/>
            <a:ext cx="54300" cy="5143500"/>
          </a:xfrm>
          <a:prstGeom prst="rect">
            <a:avLst/>
          </a:prstGeom>
          <a:solidFill>
            <a:srgbClr val="88398A"/>
          </a:solidFill>
          <a:ln>
            <a:noFill/>
          </a:ln>
        </p:spPr>
        <p:txBody>
          <a:bodyPr lIns="91425" tIns="91425" rIns="91425" bIns="91425" anchor="ctr" anchorCtr="0">
            <a:noAutofit/>
          </a:bodyPr>
          <a:lstStyle/>
          <a:p>
            <a:pPr lvl="0">
              <a:spcBef>
                <a:spcPts val="0"/>
              </a:spcBef>
              <a:buNone/>
            </a:pPr>
            <a:endParaRPr/>
          </a:p>
        </p:txBody>
      </p:sp>
      <p:pic>
        <p:nvPicPr>
          <p:cNvPr id="29" name="Shape 29" descr="download (1).png"/>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692025" y="422500"/>
            <a:ext cx="3226800" cy="857400"/>
          </a:xfrm>
          <a:prstGeom prst="rect">
            <a:avLst/>
          </a:prstGeom>
        </p:spPr>
        <p:txBody>
          <a:bodyPr lIns="91425" tIns="91425" rIns="91425" bIns="91425" anchor="t" anchorCtr="0"/>
          <a:lstStyle>
            <a:lvl1pPr lvl="0">
              <a:spcBef>
                <a:spcPts val="0"/>
              </a:spcBef>
              <a:buFont typeface="Helvetica Neue"/>
              <a:defRPr>
                <a:latin typeface="Helvetica Neue"/>
                <a:ea typeface="Helvetica Neue"/>
                <a:cs typeface="Helvetica Neue"/>
                <a:sym typeface="Helvetica Neue"/>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2" name="Shape 32"/>
          <p:cNvSpPr txBox="1">
            <a:spLocks noGrp="1"/>
          </p:cNvSpPr>
          <p:nvPr>
            <p:ph type="body" idx="1"/>
          </p:nvPr>
        </p:nvSpPr>
        <p:spPr>
          <a:xfrm>
            <a:off x="692025" y="1584700"/>
            <a:ext cx="3407100" cy="3219000"/>
          </a:xfrm>
          <a:prstGeom prst="rect">
            <a:avLst/>
          </a:prstGeom>
        </p:spPr>
        <p:txBody>
          <a:bodyPr lIns="91425" tIns="91425" rIns="91425" bIns="91425" anchor="t" anchorCtr="0"/>
          <a:lstStyle>
            <a:lvl1pPr lvl="0">
              <a:spcBef>
                <a:spcPts val="0"/>
              </a:spcBef>
              <a:buFont typeface="Helvetica Neue"/>
              <a:defRPr>
                <a:latin typeface="Helvetica Neue"/>
                <a:ea typeface="Helvetica Neue"/>
                <a:cs typeface="Helvetica Neue"/>
                <a:sym typeface="Helvetica Neue"/>
              </a:defRPr>
            </a:lvl1pPr>
            <a:lvl2pPr lvl="1">
              <a:spcBef>
                <a:spcPts val="0"/>
              </a:spcBef>
              <a:buFont typeface="Helvetica Neue"/>
              <a:defRPr>
                <a:latin typeface="Helvetica Neue"/>
                <a:ea typeface="Helvetica Neue"/>
                <a:cs typeface="Helvetica Neue"/>
                <a:sym typeface="Helvetica Neue"/>
              </a:defRPr>
            </a:lvl2pPr>
            <a:lvl3pPr lvl="2">
              <a:spcBef>
                <a:spcPts val="0"/>
              </a:spcBef>
              <a:buFont typeface="Helvetica Neue"/>
              <a:defRPr>
                <a:latin typeface="Helvetica Neue"/>
                <a:ea typeface="Helvetica Neue"/>
                <a:cs typeface="Helvetica Neue"/>
                <a:sym typeface="Helvetica Neue"/>
              </a:defRPr>
            </a:lvl3pPr>
            <a:lvl4pPr lvl="3">
              <a:spcBef>
                <a:spcPts val="0"/>
              </a:spcBef>
              <a:buFont typeface="Helvetica Neue"/>
              <a:defRPr>
                <a:latin typeface="Helvetica Neue"/>
                <a:ea typeface="Helvetica Neue"/>
                <a:cs typeface="Helvetica Neue"/>
                <a:sym typeface="Helvetica Neue"/>
              </a:defRPr>
            </a:lvl4pPr>
            <a:lvl5pPr lvl="4">
              <a:spcBef>
                <a:spcPts val="0"/>
              </a:spcBef>
              <a:buFont typeface="Helvetica Neue"/>
              <a:defRPr>
                <a:latin typeface="Helvetica Neue"/>
                <a:ea typeface="Helvetica Neue"/>
                <a:cs typeface="Helvetica Neue"/>
                <a:sym typeface="Helvetica Neue"/>
              </a:defRPr>
            </a:lvl5pPr>
            <a:lvl6pPr lvl="5">
              <a:spcBef>
                <a:spcPts val="0"/>
              </a:spcBef>
              <a:buFont typeface="Helvetica Neue"/>
              <a:defRPr>
                <a:latin typeface="Helvetica Neue"/>
                <a:ea typeface="Helvetica Neue"/>
                <a:cs typeface="Helvetica Neue"/>
                <a:sym typeface="Helvetica Neue"/>
              </a:defRPr>
            </a:lvl6pPr>
            <a:lvl7pPr lvl="6">
              <a:spcBef>
                <a:spcPts val="0"/>
              </a:spcBef>
              <a:buFont typeface="Helvetica Neue"/>
              <a:defRPr>
                <a:latin typeface="Helvetica Neue"/>
                <a:ea typeface="Helvetica Neue"/>
                <a:cs typeface="Helvetica Neue"/>
                <a:sym typeface="Helvetica Neue"/>
              </a:defRPr>
            </a:lvl7pPr>
            <a:lvl8pPr lvl="7">
              <a:spcBef>
                <a:spcPts val="0"/>
              </a:spcBef>
              <a:buFont typeface="Helvetica Neue"/>
              <a:defRPr>
                <a:latin typeface="Helvetica Neue"/>
                <a:ea typeface="Helvetica Neue"/>
                <a:cs typeface="Helvetica Neue"/>
                <a:sym typeface="Helvetica Neue"/>
              </a:defRPr>
            </a:lvl8pPr>
            <a:lvl9pPr lvl="8">
              <a:spcBef>
                <a:spcPts val="0"/>
              </a:spcBef>
              <a:buFont typeface="Helvetica Neue"/>
              <a:defRPr>
                <a:latin typeface="Helvetica Neue"/>
                <a:ea typeface="Helvetica Neue"/>
                <a:cs typeface="Helvetica Neue"/>
                <a:sym typeface="Helvetica Neue"/>
              </a:defRPr>
            </a:lvl9pPr>
          </a:lstStyle>
          <a:p>
            <a:endParaRPr/>
          </a:p>
        </p:txBody>
      </p:sp>
      <p:sp>
        <p:nvSpPr>
          <p:cNvPr id="33" name="Shape 33"/>
          <p:cNvSpPr txBox="1">
            <a:spLocks noGrp="1"/>
          </p:cNvSpPr>
          <p:nvPr>
            <p:ph type="body" idx="2"/>
          </p:nvPr>
        </p:nvSpPr>
        <p:spPr>
          <a:xfrm>
            <a:off x="4244900" y="1584700"/>
            <a:ext cx="3407099" cy="3219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4" name="Shape 34"/>
          <p:cNvSpPr/>
          <p:nvPr/>
        </p:nvSpPr>
        <p:spPr>
          <a:xfrm>
            <a:off x="0" y="0"/>
            <a:ext cx="54300" cy="5143500"/>
          </a:xfrm>
          <a:prstGeom prst="rect">
            <a:avLst/>
          </a:prstGeom>
          <a:solidFill>
            <a:srgbClr val="88398A"/>
          </a:solidFill>
          <a:ln>
            <a:noFill/>
          </a:ln>
        </p:spPr>
        <p:txBody>
          <a:bodyPr lIns="91425" tIns="91425" rIns="91425" bIns="91425" anchor="ctr" anchorCtr="0">
            <a:noAutofit/>
          </a:bodyPr>
          <a:lstStyle/>
          <a:p>
            <a:pPr lvl="0">
              <a:spcBef>
                <a:spcPts val="0"/>
              </a:spcBef>
              <a:buNone/>
            </a:pPr>
            <a:endParaRPr/>
          </a:p>
        </p:txBody>
      </p:sp>
      <p:pic>
        <p:nvPicPr>
          <p:cNvPr id="35" name="Shape 35" descr="download (1).png"/>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692025" y="422500"/>
            <a:ext cx="3226800" cy="8574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8" name="Shape 38"/>
          <p:cNvSpPr txBox="1">
            <a:spLocks noGrp="1"/>
          </p:cNvSpPr>
          <p:nvPr>
            <p:ph type="body" idx="1"/>
          </p:nvPr>
        </p:nvSpPr>
        <p:spPr>
          <a:xfrm>
            <a:off x="692025" y="1610450"/>
            <a:ext cx="2257200" cy="33153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400"/>
            </a:lvl2pPr>
            <a:lvl3pPr lvl="2" rtl="0">
              <a:spcBef>
                <a:spcPts val="0"/>
              </a:spcBef>
              <a:buSzPct val="100000"/>
              <a:defRPr sz="1400"/>
            </a:lvl3pPr>
            <a:lvl4pPr lvl="3" rtl="0">
              <a:spcBef>
                <a:spcPts val="0"/>
              </a:spcBef>
              <a:buSzPct val="100000"/>
              <a:defRPr sz="1400"/>
            </a:lvl4pPr>
            <a:lvl5pPr lvl="4" rtl="0">
              <a:spcBef>
                <a:spcPts val="0"/>
              </a:spcBef>
              <a:buSzPct val="100000"/>
              <a:defRPr sz="1400"/>
            </a:lvl5pPr>
            <a:lvl6pPr lvl="5" rtl="0">
              <a:spcBef>
                <a:spcPts val="0"/>
              </a:spcBef>
              <a:buSzPct val="100000"/>
              <a:defRPr sz="1400"/>
            </a:lvl6pPr>
            <a:lvl7pPr lvl="6" rtl="0">
              <a:spcBef>
                <a:spcPts val="0"/>
              </a:spcBef>
              <a:buSzPct val="100000"/>
              <a:defRPr sz="1400"/>
            </a:lvl7pPr>
            <a:lvl8pPr lvl="7" rtl="0">
              <a:spcBef>
                <a:spcPts val="0"/>
              </a:spcBef>
              <a:buSzPct val="100000"/>
              <a:defRPr sz="1400"/>
            </a:lvl8pPr>
            <a:lvl9pPr lvl="8" rtl="0">
              <a:spcBef>
                <a:spcPts val="0"/>
              </a:spcBef>
              <a:buSzPct val="100000"/>
              <a:defRPr sz="1400"/>
            </a:lvl9pPr>
          </a:lstStyle>
          <a:p>
            <a:endParaRPr/>
          </a:p>
        </p:txBody>
      </p:sp>
      <p:sp>
        <p:nvSpPr>
          <p:cNvPr id="39" name="Shape 39"/>
          <p:cNvSpPr txBox="1">
            <a:spLocks noGrp="1"/>
          </p:cNvSpPr>
          <p:nvPr>
            <p:ph type="body" idx="2"/>
          </p:nvPr>
        </p:nvSpPr>
        <p:spPr>
          <a:xfrm>
            <a:off x="3064885" y="1610450"/>
            <a:ext cx="2257199" cy="33153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400"/>
            </a:lvl2pPr>
            <a:lvl3pPr lvl="2" rtl="0">
              <a:spcBef>
                <a:spcPts val="0"/>
              </a:spcBef>
              <a:buSzPct val="100000"/>
              <a:defRPr sz="1400"/>
            </a:lvl3pPr>
            <a:lvl4pPr lvl="3" rtl="0">
              <a:spcBef>
                <a:spcPts val="0"/>
              </a:spcBef>
              <a:buSzPct val="100000"/>
              <a:defRPr sz="1400"/>
            </a:lvl4pPr>
            <a:lvl5pPr lvl="4" rtl="0">
              <a:spcBef>
                <a:spcPts val="0"/>
              </a:spcBef>
              <a:buSzPct val="100000"/>
              <a:defRPr sz="1400"/>
            </a:lvl5pPr>
            <a:lvl6pPr lvl="5" rtl="0">
              <a:spcBef>
                <a:spcPts val="0"/>
              </a:spcBef>
              <a:buSzPct val="100000"/>
              <a:defRPr sz="1400"/>
            </a:lvl6pPr>
            <a:lvl7pPr lvl="6" rtl="0">
              <a:spcBef>
                <a:spcPts val="0"/>
              </a:spcBef>
              <a:buSzPct val="100000"/>
              <a:defRPr sz="1400"/>
            </a:lvl7pPr>
            <a:lvl8pPr lvl="7" rtl="0">
              <a:spcBef>
                <a:spcPts val="0"/>
              </a:spcBef>
              <a:buSzPct val="100000"/>
              <a:defRPr sz="1400"/>
            </a:lvl8pPr>
            <a:lvl9pPr lvl="8" rtl="0">
              <a:spcBef>
                <a:spcPts val="0"/>
              </a:spcBef>
              <a:buSzPct val="100000"/>
              <a:defRPr sz="1400"/>
            </a:lvl9pPr>
          </a:lstStyle>
          <a:p>
            <a:endParaRPr/>
          </a:p>
        </p:txBody>
      </p:sp>
      <p:sp>
        <p:nvSpPr>
          <p:cNvPr id="40" name="Shape 40"/>
          <p:cNvSpPr txBox="1">
            <a:spLocks noGrp="1"/>
          </p:cNvSpPr>
          <p:nvPr>
            <p:ph type="body" idx="3"/>
          </p:nvPr>
        </p:nvSpPr>
        <p:spPr>
          <a:xfrm>
            <a:off x="5437746" y="1610450"/>
            <a:ext cx="2257199" cy="33153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400"/>
            </a:lvl2pPr>
            <a:lvl3pPr lvl="2" rtl="0">
              <a:spcBef>
                <a:spcPts val="0"/>
              </a:spcBef>
              <a:buSzPct val="100000"/>
              <a:defRPr sz="1400"/>
            </a:lvl3pPr>
            <a:lvl4pPr lvl="3" rtl="0">
              <a:spcBef>
                <a:spcPts val="0"/>
              </a:spcBef>
              <a:buSzPct val="100000"/>
              <a:defRPr sz="1400"/>
            </a:lvl4pPr>
            <a:lvl5pPr lvl="4" rtl="0">
              <a:spcBef>
                <a:spcPts val="0"/>
              </a:spcBef>
              <a:buSzPct val="100000"/>
              <a:defRPr sz="1400"/>
            </a:lvl5pPr>
            <a:lvl6pPr lvl="5" rtl="0">
              <a:spcBef>
                <a:spcPts val="0"/>
              </a:spcBef>
              <a:buSzPct val="100000"/>
              <a:defRPr sz="1400"/>
            </a:lvl6pPr>
            <a:lvl7pPr lvl="6" rtl="0">
              <a:spcBef>
                <a:spcPts val="0"/>
              </a:spcBef>
              <a:buSzPct val="100000"/>
              <a:defRPr sz="1400"/>
            </a:lvl7pPr>
            <a:lvl8pPr lvl="7" rtl="0">
              <a:spcBef>
                <a:spcPts val="0"/>
              </a:spcBef>
              <a:buSzPct val="100000"/>
              <a:defRPr sz="1400"/>
            </a:lvl8pPr>
            <a:lvl9pPr lvl="8" rtl="0">
              <a:spcBef>
                <a:spcPts val="0"/>
              </a:spcBef>
              <a:buSzPct val="100000"/>
              <a:defRPr sz="1400"/>
            </a:lvl9pPr>
          </a:lstStyle>
          <a:p>
            <a:endParaRPr/>
          </a:p>
        </p:txBody>
      </p:sp>
      <p:sp>
        <p:nvSpPr>
          <p:cNvPr id="41" name="Shape 41"/>
          <p:cNvSpPr/>
          <p:nvPr/>
        </p:nvSpPr>
        <p:spPr>
          <a:xfrm>
            <a:off x="0" y="0"/>
            <a:ext cx="54300" cy="5143500"/>
          </a:xfrm>
          <a:prstGeom prst="rect">
            <a:avLst/>
          </a:prstGeom>
          <a:solidFill>
            <a:srgbClr val="88398A"/>
          </a:solidFill>
          <a:ln>
            <a:noFill/>
          </a:ln>
        </p:spPr>
        <p:txBody>
          <a:bodyPr lIns="91425" tIns="91425" rIns="91425" bIns="91425" anchor="ctr" anchorCtr="0">
            <a:noAutofit/>
          </a:bodyPr>
          <a:lstStyle/>
          <a:p>
            <a:pPr lvl="0">
              <a:spcBef>
                <a:spcPts val="0"/>
              </a:spcBef>
              <a:buNone/>
            </a:pPr>
            <a:endParaRPr/>
          </a:p>
        </p:txBody>
      </p:sp>
      <p:pic>
        <p:nvPicPr>
          <p:cNvPr id="42" name="Shape 42" descr="download (1).png"/>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692025" y="422500"/>
            <a:ext cx="3226800" cy="857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5" name="Shape 45"/>
          <p:cNvSpPr/>
          <p:nvPr/>
        </p:nvSpPr>
        <p:spPr>
          <a:xfrm>
            <a:off x="0" y="0"/>
            <a:ext cx="54300" cy="5143500"/>
          </a:xfrm>
          <a:prstGeom prst="rect">
            <a:avLst/>
          </a:prstGeom>
          <a:solidFill>
            <a:srgbClr val="88398A"/>
          </a:solidFill>
          <a:ln>
            <a:noFill/>
          </a:ln>
        </p:spPr>
        <p:txBody>
          <a:bodyPr lIns="91425" tIns="91425" rIns="91425" bIns="91425" anchor="ctr" anchorCtr="0">
            <a:noAutofit/>
          </a:bodyPr>
          <a:lstStyle/>
          <a:p>
            <a:pPr lvl="0">
              <a:spcBef>
                <a:spcPts val="0"/>
              </a:spcBef>
              <a:buNone/>
            </a:pPr>
            <a:endParaRPr/>
          </a:p>
        </p:txBody>
      </p:sp>
      <p:pic>
        <p:nvPicPr>
          <p:cNvPr id="46" name="Shape 46" descr="download (1).png"/>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color">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844425" y="422500"/>
            <a:ext cx="3226800" cy="857400"/>
          </a:xfrm>
          <a:prstGeom prst="rect">
            <a:avLst/>
          </a:prstGeom>
        </p:spPr>
        <p:txBody>
          <a:bodyPr lIns="91425" tIns="91425" rIns="91425" bIns="91425" anchor="t" anchorCtr="0"/>
          <a:lstStyle>
            <a:lvl1pPr lvl="0" rtl="0">
              <a:spcBef>
                <a:spcPts val="0"/>
              </a:spcBef>
              <a:buClr>
                <a:srgbClr val="88398A"/>
              </a:buClr>
              <a:defRPr>
                <a:solidFill>
                  <a:srgbClr val="88398A"/>
                </a:solidFill>
              </a:defRPr>
            </a:lvl1pPr>
            <a:lvl2pPr lvl="1" rtl="0">
              <a:spcBef>
                <a:spcPts val="0"/>
              </a:spcBef>
              <a:buClr>
                <a:srgbClr val="88398A"/>
              </a:buClr>
              <a:defRPr>
                <a:solidFill>
                  <a:srgbClr val="88398A"/>
                </a:solidFill>
              </a:defRPr>
            </a:lvl2pPr>
            <a:lvl3pPr lvl="2" rtl="0">
              <a:spcBef>
                <a:spcPts val="0"/>
              </a:spcBef>
              <a:buClr>
                <a:srgbClr val="88398A"/>
              </a:buClr>
              <a:defRPr>
                <a:solidFill>
                  <a:srgbClr val="88398A"/>
                </a:solidFill>
              </a:defRPr>
            </a:lvl3pPr>
            <a:lvl4pPr lvl="3" rtl="0">
              <a:spcBef>
                <a:spcPts val="0"/>
              </a:spcBef>
              <a:buClr>
                <a:srgbClr val="88398A"/>
              </a:buClr>
              <a:defRPr>
                <a:solidFill>
                  <a:srgbClr val="88398A"/>
                </a:solidFill>
              </a:defRPr>
            </a:lvl4pPr>
            <a:lvl5pPr lvl="4" rtl="0">
              <a:spcBef>
                <a:spcPts val="0"/>
              </a:spcBef>
              <a:buClr>
                <a:srgbClr val="88398A"/>
              </a:buClr>
              <a:defRPr>
                <a:solidFill>
                  <a:srgbClr val="88398A"/>
                </a:solidFill>
              </a:defRPr>
            </a:lvl5pPr>
            <a:lvl6pPr lvl="5" rtl="0">
              <a:spcBef>
                <a:spcPts val="0"/>
              </a:spcBef>
              <a:buClr>
                <a:srgbClr val="88398A"/>
              </a:buClr>
              <a:defRPr>
                <a:solidFill>
                  <a:srgbClr val="88398A"/>
                </a:solidFill>
              </a:defRPr>
            </a:lvl6pPr>
            <a:lvl7pPr lvl="6" rtl="0">
              <a:spcBef>
                <a:spcPts val="0"/>
              </a:spcBef>
              <a:buClr>
                <a:srgbClr val="88398A"/>
              </a:buClr>
              <a:defRPr>
                <a:solidFill>
                  <a:srgbClr val="88398A"/>
                </a:solidFill>
              </a:defRPr>
            </a:lvl7pPr>
            <a:lvl8pPr lvl="7" rtl="0">
              <a:spcBef>
                <a:spcPts val="0"/>
              </a:spcBef>
              <a:buClr>
                <a:srgbClr val="88398A"/>
              </a:buClr>
              <a:defRPr>
                <a:solidFill>
                  <a:srgbClr val="88398A"/>
                </a:solidFill>
              </a:defRPr>
            </a:lvl8pPr>
            <a:lvl9pPr lvl="8" rtl="0">
              <a:spcBef>
                <a:spcPts val="0"/>
              </a:spcBef>
              <a:buClr>
                <a:srgbClr val="88398A"/>
              </a:buClr>
              <a:defRPr>
                <a:solidFill>
                  <a:srgbClr val="88398A"/>
                </a:solidFill>
              </a:defRPr>
            </a:lvl9pPr>
          </a:lstStyle>
          <a:p>
            <a:endParaRPr/>
          </a:p>
        </p:txBody>
      </p:sp>
      <p:sp>
        <p:nvSpPr>
          <p:cNvPr id="49" name="Shape 49"/>
          <p:cNvSpPr/>
          <p:nvPr/>
        </p:nvSpPr>
        <p:spPr>
          <a:xfrm>
            <a:off x="579000" y="579000"/>
            <a:ext cx="54300" cy="675599"/>
          </a:xfrm>
          <a:prstGeom prst="rect">
            <a:avLst/>
          </a:prstGeom>
          <a:solidFill>
            <a:srgbClr val="88398A"/>
          </a:solidFill>
          <a:ln>
            <a:noFill/>
          </a:ln>
        </p:spPr>
        <p:txBody>
          <a:bodyPr lIns="91425" tIns="91425" rIns="91425" bIns="91425" anchor="ctr" anchorCtr="0">
            <a:noAutofit/>
          </a:bodyPr>
          <a:lstStyle/>
          <a:p>
            <a:pPr lvl="0">
              <a:spcBef>
                <a:spcPts val="0"/>
              </a:spcBef>
              <a:buNone/>
            </a:pPr>
            <a:endParaRPr>
              <a:solidFill>
                <a:srgbClr val="FFFFFF"/>
              </a:solidFill>
            </a:endParaRPr>
          </a:p>
        </p:txBody>
      </p:sp>
      <p:sp>
        <p:nvSpPr>
          <p:cNvPr id="50" name="Shape 50"/>
          <p:cNvSpPr/>
          <p:nvPr/>
        </p:nvSpPr>
        <p:spPr>
          <a:xfrm rot="5400000">
            <a:off x="4542250" y="-4548775"/>
            <a:ext cx="60900" cy="9145500"/>
          </a:xfrm>
          <a:prstGeom prst="rect">
            <a:avLst/>
          </a:prstGeom>
          <a:solidFill>
            <a:srgbClr val="88398A"/>
          </a:solidFill>
          <a:ln>
            <a:noFill/>
          </a:ln>
        </p:spPr>
        <p:txBody>
          <a:bodyPr lIns="91425" tIns="91425" rIns="91425" bIns="91425" anchor="ctr" anchorCtr="0">
            <a:noAutofit/>
          </a:bodyPr>
          <a:lstStyle/>
          <a:p>
            <a:pPr lvl="0">
              <a:spcBef>
                <a:spcPts val="0"/>
              </a:spcBef>
              <a:buNone/>
            </a:pPr>
            <a:endParaRPr/>
          </a:p>
        </p:txBody>
      </p:sp>
      <p:pic>
        <p:nvPicPr>
          <p:cNvPr id="51" name="Shape 51" descr="download (1).png"/>
          <p:cNvPicPr preferRelativeResize="0"/>
          <p:nvPr/>
        </p:nvPicPr>
        <p:blipFill>
          <a:blip r:embed="rId2">
            <a:alphaModFix/>
          </a:blip>
          <a:stretch>
            <a:fillRect/>
          </a:stretch>
        </p:blipFill>
        <p:spPr>
          <a:xfrm>
            <a:off x="7929425" y="186325"/>
            <a:ext cx="951900" cy="9519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half">
    <p:spTree>
      <p:nvGrpSpPr>
        <p:cNvPr id="1" name="Shape 52"/>
        <p:cNvGrpSpPr/>
        <p:nvPr/>
      </p:nvGrpSpPr>
      <p:grpSpPr>
        <a:xfrm>
          <a:off x="0" y="0"/>
          <a:ext cx="0" cy="0"/>
          <a:chOff x="0" y="0"/>
          <a:chExt cx="0" cy="0"/>
        </a:xfrm>
      </p:grpSpPr>
      <p:sp>
        <p:nvSpPr>
          <p:cNvPr id="53" name="Shape 53"/>
          <p:cNvSpPr txBox="1">
            <a:spLocks noGrp="1"/>
          </p:cNvSpPr>
          <p:nvPr>
            <p:ph type="title"/>
          </p:nvPr>
        </p:nvSpPr>
        <p:spPr>
          <a:xfrm>
            <a:off x="844425" y="422500"/>
            <a:ext cx="3226800" cy="857400"/>
          </a:xfrm>
          <a:prstGeom prst="rect">
            <a:avLst/>
          </a:prstGeom>
        </p:spPr>
        <p:txBody>
          <a:bodyPr lIns="91425" tIns="91425" rIns="91425" bIns="91425" anchor="t" anchorCtr="0"/>
          <a:lstStyle>
            <a:lvl1pPr lvl="0" rtl="0">
              <a:spcBef>
                <a:spcPts val="0"/>
              </a:spcBef>
              <a:buClr>
                <a:srgbClr val="88398A"/>
              </a:buClr>
              <a:defRPr>
                <a:solidFill>
                  <a:srgbClr val="88398A"/>
                </a:solidFill>
              </a:defRPr>
            </a:lvl1pPr>
            <a:lvl2pPr lvl="1" rtl="0">
              <a:spcBef>
                <a:spcPts val="0"/>
              </a:spcBef>
              <a:buClr>
                <a:srgbClr val="88398A"/>
              </a:buClr>
              <a:defRPr>
                <a:solidFill>
                  <a:srgbClr val="88398A"/>
                </a:solidFill>
              </a:defRPr>
            </a:lvl2pPr>
            <a:lvl3pPr lvl="2" rtl="0">
              <a:spcBef>
                <a:spcPts val="0"/>
              </a:spcBef>
              <a:buClr>
                <a:srgbClr val="88398A"/>
              </a:buClr>
              <a:defRPr>
                <a:solidFill>
                  <a:srgbClr val="88398A"/>
                </a:solidFill>
              </a:defRPr>
            </a:lvl3pPr>
            <a:lvl4pPr lvl="3" rtl="0">
              <a:spcBef>
                <a:spcPts val="0"/>
              </a:spcBef>
              <a:buClr>
                <a:srgbClr val="88398A"/>
              </a:buClr>
              <a:defRPr>
                <a:solidFill>
                  <a:srgbClr val="88398A"/>
                </a:solidFill>
              </a:defRPr>
            </a:lvl4pPr>
            <a:lvl5pPr lvl="4" rtl="0">
              <a:spcBef>
                <a:spcPts val="0"/>
              </a:spcBef>
              <a:buClr>
                <a:srgbClr val="88398A"/>
              </a:buClr>
              <a:defRPr>
                <a:solidFill>
                  <a:srgbClr val="88398A"/>
                </a:solidFill>
              </a:defRPr>
            </a:lvl5pPr>
            <a:lvl6pPr lvl="5" rtl="0">
              <a:spcBef>
                <a:spcPts val="0"/>
              </a:spcBef>
              <a:buClr>
                <a:srgbClr val="88398A"/>
              </a:buClr>
              <a:defRPr>
                <a:solidFill>
                  <a:srgbClr val="88398A"/>
                </a:solidFill>
              </a:defRPr>
            </a:lvl6pPr>
            <a:lvl7pPr lvl="6" rtl="0">
              <a:spcBef>
                <a:spcPts val="0"/>
              </a:spcBef>
              <a:buClr>
                <a:srgbClr val="88398A"/>
              </a:buClr>
              <a:defRPr>
                <a:solidFill>
                  <a:srgbClr val="88398A"/>
                </a:solidFill>
              </a:defRPr>
            </a:lvl7pPr>
            <a:lvl8pPr lvl="7" rtl="0">
              <a:spcBef>
                <a:spcPts val="0"/>
              </a:spcBef>
              <a:buClr>
                <a:srgbClr val="88398A"/>
              </a:buClr>
              <a:defRPr>
                <a:solidFill>
                  <a:srgbClr val="88398A"/>
                </a:solidFill>
              </a:defRPr>
            </a:lvl8pPr>
            <a:lvl9pPr lvl="8" rtl="0">
              <a:spcBef>
                <a:spcPts val="0"/>
              </a:spcBef>
              <a:buClr>
                <a:srgbClr val="88398A"/>
              </a:buClr>
              <a:defRPr>
                <a:solidFill>
                  <a:srgbClr val="88398A"/>
                </a:solidFill>
              </a:defRPr>
            </a:lvl9pPr>
          </a:lstStyle>
          <a:p>
            <a:endParaRPr/>
          </a:p>
        </p:txBody>
      </p:sp>
      <p:sp>
        <p:nvSpPr>
          <p:cNvPr id="54" name="Shape 54"/>
          <p:cNvSpPr/>
          <p:nvPr/>
        </p:nvSpPr>
        <p:spPr>
          <a:xfrm>
            <a:off x="0" y="0"/>
            <a:ext cx="54300" cy="5143500"/>
          </a:xfrm>
          <a:prstGeom prst="rect">
            <a:avLst/>
          </a:prstGeom>
          <a:solidFill>
            <a:srgbClr val="88398A"/>
          </a:solidFill>
          <a:ln>
            <a:noFill/>
          </a:ln>
        </p:spPr>
        <p:txBody>
          <a:bodyPr lIns="91425" tIns="91425" rIns="91425" bIns="91425" anchor="ctr" anchorCtr="0">
            <a:noAutofit/>
          </a:bodyPr>
          <a:lstStyle/>
          <a:p>
            <a:pPr lvl="0">
              <a:spcBef>
                <a:spcPts val="0"/>
              </a:spcBef>
              <a:buNone/>
            </a:pPr>
            <a:endParaRPr/>
          </a:p>
        </p:txBody>
      </p:sp>
      <p:pic>
        <p:nvPicPr>
          <p:cNvPr id="55" name="Shape 55" descr="download (1).png"/>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844425" y="422500"/>
            <a:ext cx="3226800" cy="857400"/>
          </a:xfrm>
          <a:prstGeom prst="rect">
            <a:avLst/>
          </a:prstGeom>
          <a:noFill/>
          <a:ln>
            <a:noFill/>
          </a:ln>
        </p:spPr>
        <p:txBody>
          <a:bodyPr lIns="91425" tIns="91425" rIns="91425" bIns="91425" anchor="t" anchorCtr="0"/>
          <a:lstStyle>
            <a:lvl1pPr lvl="0">
              <a:spcBef>
                <a:spcPts val="0"/>
              </a:spcBef>
              <a:buClr>
                <a:srgbClr val="181818"/>
              </a:buClr>
              <a:buSzPct val="100000"/>
              <a:buFont typeface="Helvetica Neue"/>
              <a:buNone/>
              <a:defRPr sz="2600" b="1">
                <a:solidFill>
                  <a:srgbClr val="181818"/>
                </a:solidFill>
                <a:latin typeface="Helvetica Neue"/>
                <a:ea typeface="Helvetica Neue"/>
                <a:cs typeface="Helvetica Neue"/>
                <a:sym typeface="Helvetica Neue"/>
              </a:defRPr>
            </a:lvl1pPr>
            <a:lvl2pPr lvl="1">
              <a:spcBef>
                <a:spcPts val="0"/>
              </a:spcBef>
              <a:buSzPct val="100000"/>
              <a:buFont typeface="Titillium Web"/>
              <a:buNone/>
              <a:defRPr sz="2600" b="1">
                <a:latin typeface="Titillium Web"/>
                <a:ea typeface="Titillium Web"/>
                <a:cs typeface="Titillium Web"/>
                <a:sym typeface="Titillium Web"/>
              </a:defRPr>
            </a:lvl2pPr>
            <a:lvl3pPr lvl="2">
              <a:spcBef>
                <a:spcPts val="0"/>
              </a:spcBef>
              <a:buSzPct val="100000"/>
              <a:buFont typeface="Titillium Web"/>
              <a:buNone/>
              <a:defRPr sz="2600" b="1">
                <a:latin typeface="Titillium Web"/>
                <a:ea typeface="Titillium Web"/>
                <a:cs typeface="Titillium Web"/>
                <a:sym typeface="Titillium Web"/>
              </a:defRPr>
            </a:lvl3pPr>
            <a:lvl4pPr lvl="3">
              <a:spcBef>
                <a:spcPts val="0"/>
              </a:spcBef>
              <a:buSzPct val="100000"/>
              <a:buFont typeface="Titillium Web"/>
              <a:buNone/>
              <a:defRPr sz="2600" b="1">
                <a:latin typeface="Titillium Web"/>
                <a:ea typeface="Titillium Web"/>
                <a:cs typeface="Titillium Web"/>
                <a:sym typeface="Titillium Web"/>
              </a:defRPr>
            </a:lvl4pPr>
            <a:lvl5pPr lvl="4">
              <a:spcBef>
                <a:spcPts val="0"/>
              </a:spcBef>
              <a:buSzPct val="100000"/>
              <a:buFont typeface="Titillium Web"/>
              <a:buNone/>
              <a:defRPr sz="2600" b="1">
                <a:latin typeface="Titillium Web"/>
                <a:ea typeface="Titillium Web"/>
                <a:cs typeface="Titillium Web"/>
                <a:sym typeface="Titillium Web"/>
              </a:defRPr>
            </a:lvl5pPr>
            <a:lvl6pPr lvl="5">
              <a:spcBef>
                <a:spcPts val="0"/>
              </a:spcBef>
              <a:buSzPct val="100000"/>
              <a:buFont typeface="Titillium Web"/>
              <a:buNone/>
              <a:defRPr sz="2600" b="1">
                <a:latin typeface="Titillium Web"/>
                <a:ea typeface="Titillium Web"/>
                <a:cs typeface="Titillium Web"/>
                <a:sym typeface="Titillium Web"/>
              </a:defRPr>
            </a:lvl6pPr>
            <a:lvl7pPr lvl="6">
              <a:spcBef>
                <a:spcPts val="0"/>
              </a:spcBef>
              <a:buSzPct val="100000"/>
              <a:buFont typeface="Titillium Web"/>
              <a:buNone/>
              <a:defRPr sz="2600" b="1">
                <a:latin typeface="Titillium Web"/>
                <a:ea typeface="Titillium Web"/>
                <a:cs typeface="Titillium Web"/>
                <a:sym typeface="Titillium Web"/>
              </a:defRPr>
            </a:lvl7pPr>
            <a:lvl8pPr lvl="7">
              <a:spcBef>
                <a:spcPts val="0"/>
              </a:spcBef>
              <a:buSzPct val="100000"/>
              <a:buFont typeface="Titillium Web"/>
              <a:buNone/>
              <a:defRPr sz="2600" b="1">
                <a:latin typeface="Titillium Web"/>
                <a:ea typeface="Titillium Web"/>
                <a:cs typeface="Titillium Web"/>
                <a:sym typeface="Titillium Web"/>
              </a:defRPr>
            </a:lvl8pPr>
            <a:lvl9pPr lvl="8">
              <a:spcBef>
                <a:spcPts val="0"/>
              </a:spcBef>
              <a:buSzPct val="100000"/>
              <a:buFont typeface="Titillium Web"/>
              <a:buNone/>
              <a:defRPr sz="2600" b="1">
                <a:latin typeface="Titillium Web"/>
                <a:ea typeface="Titillium Web"/>
                <a:cs typeface="Titillium Web"/>
                <a:sym typeface="Titillium Web"/>
              </a:defRPr>
            </a:lvl9pPr>
          </a:lstStyle>
          <a:p>
            <a:endParaRPr/>
          </a:p>
        </p:txBody>
      </p:sp>
      <p:sp>
        <p:nvSpPr>
          <p:cNvPr id="7" name="Shape 7"/>
          <p:cNvSpPr txBox="1">
            <a:spLocks noGrp="1"/>
          </p:cNvSpPr>
          <p:nvPr>
            <p:ph type="body" idx="1"/>
          </p:nvPr>
        </p:nvSpPr>
        <p:spPr>
          <a:xfrm>
            <a:off x="723798" y="1586325"/>
            <a:ext cx="6092099" cy="3148499"/>
          </a:xfrm>
          <a:prstGeom prst="rect">
            <a:avLst/>
          </a:prstGeom>
          <a:noFill/>
          <a:ln>
            <a:noFill/>
          </a:ln>
        </p:spPr>
        <p:txBody>
          <a:bodyPr lIns="91425" tIns="91425" rIns="91425" bIns="91425" anchor="t" anchorCtr="0"/>
          <a:lstStyle>
            <a:lvl1pPr lvl="0">
              <a:spcBef>
                <a:spcPts val="60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1pPr>
            <a:lvl2pPr lvl="1">
              <a:spcBef>
                <a:spcPts val="48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2pPr>
            <a:lvl3pPr lvl="2">
              <a:spcBef>
                <a:spcPts val="48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3pPr>
            <a:lvl4pPr lvl="3">
              <a:spcBef>
                <a:spcPts val="36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4pPr>
            <a:lvl5pPr lvl="4">
              <a:spcBef>
                <a:spcPts val="36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5pPr>
            <a:lvl6pPr lvl="5">
              <a:spcBef>
                <a:spcPts val="36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6pPr>
            <a:lvl7pPr lvl="6">
              <a:spcBef>
                <a:spcPts val="36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7pPr>
            <a:lvl8pPr lvl="7">
              <a:spcBef>
                <a:spcPts val="36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8pPr>
            <a:lvl9pPr lvl="8">
              <a:spcBef>
                <a:spcPts val="36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9pPr>
          </a:lstStyle>
          <a:p>
            <a:endParaRPr/>
          </a:p>
        </p:txBody>
      </p:sp>
      <p:sp>
        <p:nvSpPr>
          <p:cNvPr id="8" name="Shape 8"/>
          <p:cNvSpPr/>
          <p:nvPr/>
        </p:nvSpPr>
        <p:spPr>
          <a:xfrm flipH="1">
            <a:off x="8575068" y="4574175"/>
            <a:ext cx="569400" cy="569400"/>
          </a:xfrm>
          <a:prstGeom prst="rtTriangle">
            <a:avLst/>
          </a:prstGeom>
          <a:solidFill>
            <a:srgbClr val="88398A"/>
          </a:solidFill>
          <a:ln>
            <a:noFill/>
          </a:ln>
        </p:spPr>
        <p:txBody>
          <a:bodyPr lIns="91425" tIns="91425" rIns="91425" bIns="91425" anchor="ctr" anchorCtr="0">
            <a:noAutofit/>
          </a:bodyPr>
          <a:lstStyle/>
          <a:p>
            <a:pPr lvl="0">
              <a:spcBef>
                <a:spcPts val="0"/>
              </a:spcBef>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2.png"/><Relationship Id="rId9"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3.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3.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hyperlink" Target="http://datasciencelondon.org/data-science-london/"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1.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0.png"/><Relationship Id="rId9" Type="http://schemas.openxmlformats.org/officeDocument/2006/relationships/image" Target="../media/image36.png"/><Relationship Id="rId1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43.pn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45.jpe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hyperlink" Target="mailto:london@rladies.org" TargetMode="External"/><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2"/>
        <p:cNvGrpSpPr/>
        <p:nvPr/>
      </p:nvGrpSpPr>
      <p:grpSpPr>
        <a:xfrm>
          <a:off x="0" y="0"/>
          <a:ext cx="0" cy="0"/>
          <a:chOff x="0" y="0"/>
          <a:chExt cx="0" cy="0"/>
        </a:xfrm>
      </p:grpSpPr>
      <p:sp>
        <p:nvSpPr>
          <p:cNvPr id="73" name="Shape 73"/>
          <p:cNvSpPr txBox="1">
            <a:spLocks noGrp="1"/>
          </p:cNvSpPr>
          <p:nvPr>
            <p:ph type="ctrTitle"/>
          </p:nvPr>
        </p:nvSpPr>
        <p:spPr>
          <a:xfrm>
            <a:off x="762000" y="2851325"/>
            <a:ext cx="7618200" cy="1159800"/>
          </a:xfrm>
          <a:prstGeom prst="rect">
            <a:avLst/>
          </a:prstGeom>
        </p:spPr>
        <p:txBody>
          <a:bodyPr lIns="91425" tIns="91425" rIns="91425" bIns="91425" anchor="ctr" anchorCtr="0">
            <a:noAutofit/>
          </a:bodyPr>
          <a:lstStyle/>
          <a:p>
            <a:pPr lvl="0">
              <a:spcBef>
                <a:spcPts val="0"/>
              </a:spcBef>
              <a:buNone/>
            </a:pPr>
            <a:r>
              <a:rPr lang="en"/>
              <a:t>Demystifying Data Science</a:t>
            </a:r>
          </a:p>
          <a:p>
            <a:pPr lvl="0">
              <a:spcBef>
                <a:spcPts val="0"/>
              </a:spcBef>
              <a:buNone/>
            </a:pPr>
            <a:r>
              <a:rPr lang="en" sz="1800">
                <a:solidFill>
                  <a:srgbClr val="000000"/>
                </a:solidFill>
              </a:rPr>
              <a:t>London Business Analytics Group - Feb ‘17</a:t>
            </a:r>
          </a:p>
          <a:p>
            <a:pPr marL="6400800" lvl="0" indent="0" rtl="0">
              <a:spcBef>
                <a:spcPts val="0"/>
              </a:spcBef>
              <a:buNone/>
            </a:pPr>
            <a:endParaRPr sz="1400">
              <a:solidFill>
                <a:srgbClr val="000000"/>
              </a:solidFill>
            </a:endParaRPr>
          </a:p>
        </p:txBody>
      </p:sp>
      <p:sp>
        <p:nvSpPr>
          <p:cNvPr id="74" name="Shape 74"/>
          <p:cNvSpPr txBox="1"/>
          <p:nvPr/>
        </p:nvSpPr>
        <p:spPr>
          <a:xfrm>
            <a:off x="579000" y="368875"/>
            <a:ext cx="4367700" cy="950700"/>
          </a:xfrm>
          <a:prstGeom prst="rect">
            <a:avLst/>
          </a:prstGeom>
          <a:noFill/>
          <a:ln>
            <a:noFill/>
          </a:ln>
        </p:spPr>
        <p:txBody>
          <a:bodyPr lIns="91425" tIns="91425" rIns="91425" bIns="91425" anchor="t" anchorCtr="0">
            <a:noAutofit/>
          </a:bodyPr>
          <a:lstStyle/>
          <a:p>
            <a:pPr lvl="0" rtl="0">
              <a:spcBef>
                <a:spcPts val="0"/>
              </a:spcBef>
              <a:buNone/>
            </a:pPr>
            <a:r>
              <a:rPr lang="en">
                <a:solidFill>
                  <a:srgbClr val="0000FF"/>
                </a:solidFill>
                <a:latin typeface="Courier"/>
                <a:ea typeface="Courier"/>
                <a:cs typeface="Courier"/>
                <a:sym typeface="Courier"/>
              </a:rPr>
              <a:t>library</a:t>
            </a:r>
            <a:r>
              <a:rPr lang="en">
                <a:solidFill>
                  <a:srgbClr val="687687"/>
                </a:solidFill>
                <a:latin typeface="Courier"/>
                <a:ea typeface="Courier"/>
                <a:cs typeface="Courier"/>
                <a:sym typeface="Courier"/>
              </a:rPr>
              <a:t>(</a:t>
            </a:r>
            <a:r>
              <a:rPr lang="en">
                <a:latin typeface="Courier"/>
                <a:ea typeface="Courier"/>
                <a:cs typeface="Courier"/>
                <a:sym typeface="Courier"/>
              </a:rPr>
              <a:t>dplyr</a:t>
            </a:r>
            <a:r>
              <a:rPr lang="en">
                <a:solidFill>
                  <a:srgbClr val="687687"/>
                </a:solidFill>
                <a:latin typeface="Courier"/>
                <a:ea typeface="Courier"/>
                <a:cs typeface="Courier"/>
                <a:sym typeface="Courier"/>
              </a:rPr>
              <a:t>)</a:t>
            </a:r>
          </a:p>
          <a:p>
            <a:pPr lvl="0" rtl="0">
              <a:spcBef>
                <a:spcPts val="0"/>
              </a:spcBef>
              <a:buNone/>
            </a:pPr>
            <a:endParaRPr>
              <a:latin typeface="Courier"/>
              <a:ea typeface="Courier"/>
              <a:cs typeface="Courier"/>
              <a:sym typeface="Courier"/>
            </a:endParaRPr>
          </a:p>
          <a:p>
            <a:pPr lvl="0" rtl="0">
              <a:spcBef>
                <a:spcPts val="0"/>
              </a:spcBef>
              <a:buNone/>
            </a:pPr>
            <a:r>
              <a:rPr lang="en">
                <a:latin typeface="Courier"/>
                <a:ea typeface="Courier"/>
                <a:cs typeface="Courier"/>
                <a:sym typeface="Courier"/>
              </a:rPr>
              <a:t>r-ladies_global </a:t>
            </a:r>
            <a:r>
              <a:rPr lang="en">
                <a:solidFill>
                  <a:srgbClr val="687687"/>
                </a:solidFill>
                <a:latin typeface="Courier"/>
                <a:ea typeface="Courier"/>
                <a:cs typeface="Courier"/>
                <a:sym typeface="Courier"/>
              </a:rPr>
              <a:t>%&gt;%</a:t>
            </a:r>
          </a:p>
          <a:p>
            <a:pPr lvl="0" rtl="0">
              <a:spcBef>
                <a:spcPts val="0"/>
              </a:spcBef>
              <a:buNone/>
            </a:pPr>
            <a:r>
              <a:rPr lang="en">
                <a:latin typeface="Courier"/>
                <a:ea typeface="Courier"/>
                <a:cs typeface="Courier"/>
                <a:sym typeface="Courier"/>
              </a:rPr>
              <a:t>  filter</a:t>
            </a:r>
            <a:r>
              <a:rPr lang="en">
                <a:solidFill>
                  <a:srgbClr val="687687"/>
                </a:solidFill>
                <a:latin typeface="Courier"/>
                <a:ea typeface="Courier"/>
                <a:cs typeface="Courier"/>
                <a:sym typeface="Courier"/>
              </a:rPr>
              <a:t>(</a:t>
            </a:r>
            <a:r>
              <a:rPr lang="en">
                <a:latin typeface="Courier"/>
                <a:ea typeface="Courier"/>
                <a:cs typeface="Courier"/>
                <a:sym typeface="Courier"/>
              </a:rPr>
              <a:t>city = </a:t>
            </a:r>
            <a:r>
              <a:rPr lang="en">
                <a:solidFill>
                  <a:srgbClr val="036A07"/>
                </a:solidFill>
                <a:latin typeface="Courier"/>
                <a:ea typeface="Courier"/>
                <a:cs typeface="Courier"/>
                <a:sym typeface="Courier"/>
              </a:rPr>
              <a:t>'London'</a:t>
            </a:r>
            <a:r>
              <a:rPr lang="en">
                <a:solidFill>
                  <a:srgbClr val="687687"/>
                </a:solidFill>
                <a:latin typeface="Courier"/>
                <a:ea typeface="Courier"/>
                <a:cs typeface="Courier"/>
                <a:sym typeface="Courier"/>
              </a:rPr>
              <a:t>)</a:t>
            </a:r>
          </a:p>
        </p:txBody>
      </p:sp>
      <p:sp>
        <p:nvSpPr>
          <p:cNvPr id="75" name="Shape 75"/>
          <p:cNvSpPr txBox="1"/>
          <p:nvPr/>
        </p:nvSpPr>
        <p:spPr>
          <a:xfrm>
            <a:off x="4551350" y="1452850"/>
            <a:ext cx="4367700" cy="1440900"/>
          </a:xfrm>
          <a:prstGeom prst="rect">
            <a:avLst/>
          </a:prstGeom>
          <a:noFill/>
          <a:ln>
            <a:noFill/>
          </a:ln>
        </p:spPr>
        <p:txBody>
          <a:bodyPr lIns="91425" tIns="91425" rIns="91425" bIns="91425" anchor="t" anchorCtr="0">
            <a:noAutofit/>
          </a:bodyPr>
          <a:lstStyle/>
          <a:p>
            <a:pPr lvl="0" algn="r" rtl="0">
              <a:spcBef>
                <a:spcPts val="0"/>
              </a:spcBef>
              <a:buClr>
                <a:schemeClr val="dk1"/>
              </a:buClr>
              <a:buFont typeface="Arial"/>
              <a:buNone/>
            </a:pPr>
            <a:endParaRPr sz="1800">
              <a:solidFill>
                <a:srgbClr val="0000FF"/>
              </a:solidFill>
              <a:latin typeface="Courier"/>
              <a:ea typeface="Courier"/>
              <a:cs typeface="Courier"/>
              <a:sym typeface="Courier"/>
            </a:endParaRPr>
          </a:p>
          <a:p>
            <a:pPr lvl="0" algn="r" rtl="0">
              <a:spcBef>
                <a:spcPts val="0"/>
              </a:spcBef>
              <a:buNone/>
            </a:pPr>
            <a:r>
              <a:rPr lang="en" sz="1800">
                <a:solidFill>
                  <a:srgbClr val="0000FF"/>
                </a:solidFill>
                <a:latin typeface="Courier"/>
                <a:ea typeface="Courier"/>
                <a:cs typeface="Courier"/>
                <a:sym typeface="Courier"/>
              </a:rPr>
              <a:t>@alice_data</a:t>
            </a:r>
          </a:p>
          <a:p>
            <a:pPr lvl="0" algn="r">
              <a:spcBef>
                <a:spcPts val="0"/>
              </a:spcBef>
              <a:buNone/>
            </a:pPr>
            <a:r>
              <a:rPr lang="en" sz="1800">
                <a:solidFill>
                  <a:srgbClr val="0000FF"/>
                </a:solidFill>
                <a:latin typeface="Courier"/>
                <a:ea typeface="Courier"/>
                <a:cs typeface="Courier"/>
                <a:sym typeface="Courier"/>
              </a:rPr>
              <a:t>@AnalyticsPanda </a:t>
            </a:r>
          </a:p>
          <a:p>
            <a:pPr lvl="0" algn="r" rtl="0">
              <a:spcBef>
                <a:spcPts val="0"/>
              </a:spcBef>
              <a:buNone/>
            </a:pPr>
            <a:endParaRPr sz="1800">
              <a:solidFill>
                <a:srgbClr val="0000FF"/>
              </a:solidFill>
              <a:latin typeface="Courier"/>
              <a:ea typeface="Courier"/>
              <a:cs typeface="Courier"/>
              <a:sym typeface="Courier"/>
            </a:endParaRPr>
          </a:p>
          <a:p>
            <a:pPr lvl="0" algn="r" rtl="0">
              <a:spcBef>
                <a:spcPts val="0"/>
              </a:spcBef>
              <a:buNone/>
            </a:pPr>
            <a:r>
              <a:rPr lang="en" sz="1800">
                <a:latin typeface="Courier"/>
                <a:ea typeface="Courier"/>
                <a:cs typeface="Courier"/>
                <a:sym typeface="Courier"/>
              </a:rPr>
              <a:t> </a:t>
            </a:r>
          </a:p>
        </p:txBody>
      </p:sp>
      <p:pic>
        <p:nvPicPr>
          <p:cNvPr id="76" name="Shape 76"/>
          <p:cNvPicPr preferRelativeResize="0"/>
          <p:nvPr/>
        </p:nvPicPr>
        <p:blipFill>
          <a:blip r:embed="rId3">
            <a:alphaModFix/>
          </a:blip>
          <a:stretch>
            <a:fillRect/>
          </a:stretch>
        </p:blipFill>
        <p:spPr>
          <a:xfrm>
            <a:off x="0" y="4849325"/>
            <a:ext cx="838200" cy="2952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cxnSp>
        <p:nvCxnSpPr>
          <p:cNvPr id="164" name="Shape 164"/>
          <p:cNvCxnSpPr/>
          <p:nvPr/>
        </p:nvCxnSpPr>
        <p:spPr>
          <a:xfrm rot="10800000" flipH="1">
            <a:off x="389475" y="1317075"/>
            <a:ext cx="2660700" cy="300"/>
          </a:xfrm>
          <a:prstGeom prst="straightConnector1">
            <a:avLst/>
          </a:prstGeom>
          <a:noFill/>
          <a:ln w="38100" cap="flat" cmpd="sng">
            <a:solidFill>
              <a:srgbClr val="88398A"/>
            </a:solidFill>
            <a:prstDash val="solid"/>
            <a:round/>
            <a:headEnd type="none" w="lg" len="lg"/>
            <a:tailEnd type="triangle" w="lg" len="lg"/>
          </a:ln>
        </p:spPr>
      </p:cxnSp>
      <p:pic>
        <p:nvPicPr>
          <p:cNvPr id="165" name="Shape 165"/>
          <p:cNvPicPr preferRelativeResize="0"/>
          <p:nvPr/>
        </p:nvPicPr>
        <p:blipFill>
          <a:blip r:embed="rId3">
            <a:alphaModFix/>
          </a:blip>
          <a:stretch>
            <a:fillRect/>
          </a:stretch>
        </p:blipFill>
        <p:spPr>
          <a:xfrm>
            <a:off x="559562" y="93400"/>
            <a:ext cx="2162175" cy="2114550"/>
          </a:xfrm>
          <a:prstGeom prst="rect">
            <a:avLst/>
          </a:prstGeom>
          <a:noFill/>
          <a:ln>
            <a:noFill/>
          </a:ln>
        </p:spPr>
      </p:pic>
      <p:sp>
        <p:nvSpPr>
          <p:cNvPr id="166" name="Shape 166"/>
          <p:cNvSpPr txBox="1">
            <a:spLocks noGrp="1"/>
          </p:cNvSpPr>
          <p:nvPr>
            <p:ph type="title"/>
          </p:nvPr>
        </p:nvSpPr>
        <p:spPr>
          <a:xfrm>
            <a:off x="325450" y="2143050"/>
            <a:ext cx="2396400" cy="857400"/>
          </a:xfrm>
          <a:prstGeom prst="rect">
            <a:avLst/>
          </a:prstGeom>
        </p:spPr>
        <p:txBody>
          <a:bodyPr lIns="91425" tIns="91425" rIns="91425" bIns="91425" anchor="t" anchorCtr="0">
            <a:noAutofit/>
          </a:bodyPr>
          <a:lstStyle/>
          <a:p>
            <a:pPr lvl="0" rtl="0">
              <a:spcBef>
                <a:spcPts val="0"/>
              </a:spcBef>
              <a:buNone/>
            </a:pPr>
            <a:r>
              <a:rPr lang="en">
                <a:solidFill>
                  <a:srgbClr val="88398A"/>
                </a:solidFill>
              </a:rPr>
              <a:t>Venn Timeline</a:t>
            </a:r>
          </a:p>
        </p:txBody>
      </p:sp>
      <p:sp>
        <p:nvSpPr>
          <p:cNvPr id="167" name="Shape 167"/>
          <p:cNvSpPr txBox="1"/>
          <p:nvPr/>
        </p:nvSpPr>
        <p:spPr>
          <a:xfrm>
            <a:off x="1070550" y="4797000"/>
            <a:ext cx="8351400" cy="346500"/>
          </a:xfrm>
          <a:prstGeom prst="rect">
            <a:avLst/>
          </a:prstGeom>
          <a:noFill/>
          <a:ln>
            <a:noFill/>
          </a:ln>
        </p:spPr>
        <p:txBody>
          <a:bodyPr lIns="91425" tIns="91425" rIns="91425" bIns="91425" anchor="ctr" anchorCtr="0">
            <a:noAutofit/>
          </a:bodyPr>
          <a:lstStyle/>
          <a:p>
            <a:pPr lvl="0" rtl="0">
              <a:spcBef>
                <a:spcPts val="0"/>
              </a:spcBef>
              <a:buNone/>
            </a:pPr>
            <a:r>
              <a:rPr lang="en" i="1">
                <a:solidFill>
                  <a:srgbClr val="999999"/>
                </a:solidFill>
              </a:rPr>
              <a:t>David Taylor - http://www.kdnuggets.com/2016/10/battle-data-science-venn-diagrams.html</a:t>
            </a:r>
          </a:p>
        </p:txBody>
      </p:sp>
      <p:pic>
        <p:nvPicPr>
          <p:cNvPr id="168" name="Shape 168"/>
          <p:cNvPicPr preferRelativeResize="0"/>
          <p:nvPr/>
        </p:nvPicPr>
        <p:blipFill rotWithShape="1">
          <a:blip r:embed="rId4">
            <a:alphaModFix/>
          </a:blip>
          <a:srcRect t="8130" r="1448" b="2423"/>
          <a:stretch/>
        </p:blipFill>
        <p:spPr>
          <a:xfrm>
            <a:off x="3068900" y="23750"/>
            <a:ext cx="2640225" cy="2126624"/>
          </a:xfrm>
          <a:prstGeom prst="rect">
            <a:avLst/>
          </a:prstGeom>
          <a:noFill/>
          <a:ln>
            <a:noFill/>
          </a:ln>
        </p:spPr>
      </p:pic>
      <p:sp>
        <p:nvSpPr>
          <p:cNvPr id="169" name="Shape 169"/>
          <p:cNvSpPr txBox="1"/>
          <p:nvPr/>
        </p:nvSpPr>
        <p:spPr>
          <a:xfrm>
            <a:off x="2142312" y="1285137"/>
            <a:ext cx="769500" cy="183300"/>
          </a:xfrm>
          <a:prstGeom prst="rect">
            <a:avLst/>
          </a:prstGeom>
          <a:noFill/>
          <a:ln>
            <a:noFill/>
          </a:ln>
        </p:spPr>
        <p:txBody>
          <a:bodyPr lIns="91425" tIns="91425" rIns="91425" bIns="91425" anchor="t" anchorCtr="0">
            <a:noAutofit/>
          </a:bodyPr>
          <a:lstStyle/>
          <a:p>
            <a:pPr lvl="0" algn="ctr" rtl="0">
              <a:spcBef>
                <a:spcPts val="0"/>
              </a:spcBef>
              <a:buNone/>
            </a:pPr>
            <a:r>
              <a:rPr lang="en" sz="900">
                <a:solidFill>
                  <a:srgbClr val="404041"/>
                </a:solidFill>
              </a:rPr>
              <a:t>Drew Conway 2010</a:t>
            </a:r>
          </a:p>
        </p:txBody>
      </p:sp>
      <p:sp>
        <p:nvSpPr>
          <p:cNvPr id="170" name="Shape 170"/>
          <p:cNvSpPr txBox="1"/>
          <p:nvPr/>
        </p:nvSpPr>
        <p:spPr>
          <a:xfrm>
            <a:off x="79950" y="-76200"/>
            <a:ext cx="939600" cy="492600"/>
          </a:xfrm>
          <a:prstGeom prst="rect">
            <a:avLst/>
          </a:prstGeom>
          <a:noFill/>
          <a:ln>
            <a:noFill/>
          </a:ln>
        </p:spPr>
        <p:txBody>
          <a:bodyPr lIns="91425" tIns="91425" rIns="91425" bIns="91425" anchor="t" anchorCtr="0">
            <a:noAutofit/>
          </a:bodyPr>
          <a:lstStyle/>
          <a:p>
            <a:pPr lvl="0" rtl="0">
              <a:spcBef>
                <a:spcPts val="0"/>
              </a:spcBef>
              <a:buNone/>
            </a:pPr>
            <a:r>
              <a:rPr lang="en" sz="2400" b="1">
                <a:solidFill>
                  <a:srgbClr val="562457"/>
                </a:solidFill>
              </a:rPr>
              <a:t>2010</a:t>
            </a:r>
          </a:p>
        </p:txBody>
      </p:sp>
      <p:sp>
        <p:nvSpPr>
          <p:cNvPr id="171" name="Shape 171"/>
          <p:cNvSpPr txBox="1"/>
          <p:nvPr/>
        </p:nvSpPr>
        <p:spPr>
          <a:xfrm>
            <a:off x="2963775" y="-76200"/>
            <a:ext cx="939600" cy="492600"/>
          </a:xfrm>
          <a:prstGeom prst="rect">
            <a:avLst/>
          </a:prstGeom>
          <a:noFill/>
          <a:ln>
            <a:noFill/>
          </a:ln>
        </p:spPr>
        <p:txBody>
          <a:bodyPr lIns="91425" tIns="91425" rIns="91425" bIns="91425" anchor="t" anchorCtr="0">
            <a:noAutofit/>
          </a:bodyPr>
          <a:lstStyle/>
          <a:p>
            <a:pPr lvl="0" rtl="0">
              <a:spcBef>
                <a:spcPts val="0"/>
              </a:spcBef>
              <a:buNone/>
            </a:pPr>
            <a:r>
              <a:rPr lang="en" sz="2400" b="1">
                <a:solidFill>
                  <a:srgbClr val="562457"/>
                </a:solidFill>
              </a:rPr>
              <a:t>2012</a:t>
            </a:r>
          </a:p>
        </p:txBody>
      </p:sp>
      <p:pic>
        <p:nvPicPr>
          <p:cNvPr id="172" name="Shape 172"/>
          <p:cNvPicPr preferRelativeResize="0"/>
          <p:nvPr/>
        </p:nvPicPr>
        <p:blipFill>
          <a:blip r:embed="rId5">
            <a:alphaModFix/>
          </a:blip>
          <a:stretch>
            <a:fillRect/>
          </a:stretch>
        </p:blipFill>
        <p:spPr>
          <a:xfrm>
            <a:off x="0" y="4849325"/>
            <a:ext cx="838200" cy="295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cxnSp>
        <p:nvCxnSpPr>
          <p:cNvPr id="177" name="Shape 177"/>
          <p:cNvCxnSpPr/>
          <p:nvPr/>
        </p:nvCxnSpPr>
        <p:spPr>
          <a:xfrm>
            <a:off x="4899987" y="1300875"/>
            <a:ext cx="3009000" cy="32700"/>
          </a:xfrm>
          <a:prstGeom prst="straightConnector1">
            <a:avLst/>
          </a:prstGeom>
          <a:noFill/>
          <a:ln w="38100" cap="flat" cmpd="sng">
            <a:solidFill>
              <a:srgbClr val="88398A"/>
            </a:solidFill>
            <a:prstDash val="solid"/>
            <a:round/>
            <a:headEnd type="none" w="lg" len="lg"/>
            <a:tailEnd type="triangle" w="lg" len="lg"/>
          </a:ln>
        </p:spPr>
      </p:cxnSp>
      <p:cxnSp>
        <p:nvCxnSpPr>
          <p:cNvPr id="178" name="Shape 178"/>
          <p:cNvCxnSpPr/>
          <p:nvPr/>
        </p:nvCxnSpPr>
        <p:spPr>
          <a:xfrm rot="10800000" flipH="1">
            <a:off x="389475" y="1317075"/>
            <a:ext cx="2660700" cy="300"/>
          </a:xfrm>
          <a:prstGeom prst="straightConnector1">
            <a:avLst/>
          </a:prstGeom>
          <a:noFill/>
          <a:ln w="38100" cap="flat" cmpd="sng">
            <a:solidFill>
              <a:srgbClr val="88398A"/>
            </a:solidFill>
            <a:prstDash val="solid"/>
            <a:round/>
            <a:headEnd type="none" w="lg" len="lg"/>
            <a:tailEnd type="triangle" w="lg" len="lg"/>
          </a:ln>
        </p:spPr>
      </p:cxnSp>
      <p:pic>
        <p:nvPicPr>
          <p:cNvPr id="179" name="Shape 179"/>
          <p:cNvPicPr preferRelativeResize="0"/>
          <p:nvPr/>
        </p:nvPicPr>
        <p:blipFill>
          <a:blip r:embed="rId3">
            <a:alphaModFix/>
          </a:blip>
          <a:stretch>
            <a:fillRect/>
          </a:stretch>
        </p:blipFill>
        <p:spPr>
          <a:xfrm>
            <a:off x="559562" y="93400"/>
            <a:ext cx="2162175" cy="2114550"/>
          </a:xfrm>
          <a:prstGeom prst="rect">
            <a:avLst/>
          </a:prstGeom>
          <a:noFill/>
          <a:ln>
            <a:noFill/>
          </a:ln>
        </p:spPr>
      </p:pic>
      <p:sp>
        <p:nvSpPr>
          <p:cNvPr id="180" name="Shape 180"/>
          <p:cNvSpPr txBox="1">
            <a:spLocks noGrp="1"/>
          </p:cNvSpPr>
          <p:nvPr>
            <p:ph type="title"/>
          </p:nvPr>
        </p:nvSpPr>
        <p:spPr>
          <a:xfrm>
            <a:off x="325450" y="2143050"/>
            <a:ext cx="2499000" cy="857400"/>
          </a:xfrm>
          <a:prstGeom prst="rect">
            <a:avLst/>
          </a:prstGeom>
        </p:spPr>
        <p:txBody>
          <a:bodyPr lIns="91425" tIns="91425" rIns="91425" bIns="91425" anchor="t" anchorCtr="0">
            <a:noAutofit/>
          </a:bodyPr>
          <a:lstStyle/>
          <a:p>
            <a:pPr lvl="0" rtl="0">
              <a:spcBef>
                <a:spcPts val="0"/>
              </a:spcBef>
              <a:buNone/>
            </a:pPr>
            <a:r>
              <a:rPr lang="en">
                <a:solidFill>
                  <a:srgbClr val="88398A"/>
                </a:solidFill>
              </a:rPr>
              <a:t>Venn Timeline</a:t>
            </a:r>
          </a:p>
        </p:txBody>
      </p:sp>
      <p:sp>
        <p:nvSpPr>
          <p:cNvPr id="181" name="Shape 181"/>
          <p:cNvSpPr txBox="1"/>
          <p:nvPr/>
        </p:nvSpPr>
        <p:spPr>
          <a:xfrm>
            <a:off x="1070550" y="4797000"/>
            <a:ext cx="8351400" cy="346500"/>
          </a:xfrm>
          <a:prstGeom prst="rect">
            <a:avLst/>
          </a:prstGeom>
          <a:noFill/>
          <a:ln>
            <a:noFill/>
          </a:ln>
        </p:spPr>
        <p:txBody>
          <a:bodyPr lIns="91425" tIns="91425" rIns="91425" bIns="91425" anchor="ctr" anchorCtr="0">
            <a:noAutofit/>
          </a:bodyPr>
          <a:lstStyle/>
          <a:p>
            <a:pPr lvl="0" rtl="0">
              <a:spcBef>
                <a:spcPts val="0"/>
              </a:spcBef>
              <a:buNone/>
            </a:pPr>
            <a:r>
              <a:rPr lang="en" i="1">
                <a:solidFill>
                  <a:srgbClr val="999999"/>
                </a:solidFill>
              </a:rPr>
              <a:t>David Taylor - http://www.kdnuggets.com/2016/10/battle-data-science-venn-diagrams.html</a:t>
            </a:r>
          </a:p>
        </p:txBody>
      </p:sp>
      <p:pic>
        <p:nvPicPr>
          <p:cNvPr id="182" name="Shape 182"/>
          <p:cNvPicPr preferRelativeResize="0"/>
          <p:nvPr/>
        </p:nvPicPr>
        <p:blipFill rotWithShape="1">
          <a:blip r:embed="rId4">
            <a:alphaModFix/>
          </a:blip>
          <a:srcRect t="8130" r="1448" b="2423"/>
          <a:stretch/>
        </p:blipFill>
        <p:spPr>
          <a:xfrm>
            <a:off x="3068900" y="23750"/>
            <a:ext cx="2640225" cy="2126624"/>
          </a:xfrm>
          <a:prstGeom prst="rect">
            <a:avLst/>
          </a:prstGeom>
          <a:noFill/>
          <a:ln>
            <a:noFill/>
          </a:ln>
        </p:spPr>
      </p:pic>
      <p:pic>
        <p:nvPicPr>
          <p:cNvPr id="183" name="Shape 183"/>
          <p:cNvPicPr preferRelativeResize="0"/>
          <p:nvPr/>
        </p:nvPicPr>
        <p:blipFill>
          <a:blip r:embed="rId5">
            <a:alphaModFix/>
          </a:blip>
          <a:stretch>
            <a:fillRect/>
          </a:stretch>
        </p:blipFill>
        <p:spPr>
          <a:xfrm>
            <a:off x="5904889" y="23725"/>
            <a:ext cx="3242985" cy="2253875"/>
          </a:xfrm>
          <a:prstGeom prst="rect">
            <a:avLst/>
          </a:prstGeom>
          <a:noFill/>
          <a:ln>
            <a:noFill/>
          </a:ln>
        </p:spPr>
      </p:pic>
      <p:sp>
        <p:nvSpPr>
          <p:cNvPr id="184" name="Shape 184"/>
          <p:cNvSpPr txBox="1"/>
          <p:nvPr/>
        </p:nvSpPr>
        <p:spPr>
          <a:xfrm>
            <a:off x="2142312" y="1285137"/>
            <a:ext cx="769500" cy="183300"/>
          </a:xfrm>
          <a:prstGeom prst="rect">
            <a:avLst/>
          </a:prstGeom>
          <a:noFill/>
          <a:ln>
            <a:noFill/>
          </a:ln>
        </p:spPr>
        <p:txBody>
          <a:bodyPr lIns="91425" tIns="91425" rIns="91425" bIns="91425" anchor="t" anchorCtr="0">
            <a:noAutofit/>
          </a:bodyPr>
          <a:lstStyle/>
          <a:p>
            <a:pPr lvl="0" algn="ctr" rtl="0">
              <a:spcBef>
                <a:spcPts val="0"/>
              </a:spcBef>
              <a:buNone/>
            </a:pPr>
            <a:r>
              <a:rPr lang="en" sz="900">
                <a:solidFill>
                  <a:srgbClr val="404041"/>
                </a:solidFill>
              </a:rPr>
              <a:t>Drew Conway 2010</a:t>
            </a:r>
          </a:p>
        </p:txBody>
      </p:sp>
      <p:sp>
        <p:nvSpPr>
          <p:cNvPr id="185" name="Shape 185"/>
          <p:cNvSpPr txBox="1"/>
          <p:nvPr/>
        </p:nvSpPr>
        <p:spPr>
          <a:xfrm>
            <a:off x="5134050" y="1723175"/>
            <a:ext cx="1639800" cy="237600"/>
          </a:xfrm>
          <a:prstGeom prst="rect">
            <a:avLst/>
          </a:prstGeom>
          <a:noFill/>
          <a:ln>
            <a:noFill/>
          </a:ln>
        </p:spPr>
        <p:txBody>
          <a:bodyPr lIns="91425" tIns="91425" rIns="91425" bIns="91425" anchor="t" anchorCtr="0">
            <a:noAutofit/>
          </a:bodyPr>
          <a:lstStyle/>
          <a:p>
            <a:pPr lvl="0" algn="l" rtl="0">
              <a:spcBef>
                <a:spcPts val="0"/>
              </a:spcBef>
              <a:buNone/>
            </a:pPr>
            <a:r>
              <a:rPr lang="en" sz="900">
                <a:solidFill>
                  <a:srgbClr val="404041"/>
                </a:solidFill>
              </a:rPr>
              <a:t>Brendan </a:t>
            </a:r>
          </a:p>
          <a:p>
            <a:pPr lvl="0" algn="l" rtl="0">
              <a:spcBef>
                <a:spcPts val="0"/>
              </a:spcBef>
              <a:buNone/>
            </a:pPr>
            <a:r>
              <a:rPr lang="en" sz="900">
                <a:solidFill>
                  <a:srgbClr val="404041"/>
                </a:solidFill>
              </a:rPr>
              <a:t>Tierney</a:t>
            </a:r>
          </a:p>
          <a:p>
            <a:pPr lvl="0" algn="l" rtl="0">
              <a:spcBef>
                <a:spcPts val="0"/>
              </a:spcBef>
              <a:buNone/>
            </a:pPr>
            <a:r>
              <a:rPr lang="en" sz="900">
                <a:solidFill>
                  <a:srgbClr val="404041"/>
                </a:solidFill>
              </a:rPr>
              <a:t> 2012</a:t>
            </a:r>
          </a:p>
        </p:txBody>
      </p:sp>
      <p:sp>
        <p:nvSpPr>
          <p:cNvPr id="186" name="Shape 186"/>
          <p:cNvSpPr txBox="1"/>
          <p:nvPr/>
        </p:nvSpPr>
        <p:spPr>
          <a:xfrm>
            <a:off x="8121200" y="2008750"/>
            <a:ext cx="1102200" cy="286500"/>
          </a:xfrm>
          <a:prstGeom prst="rect">
            <a:avLst/>
          </a:prstGeom>
          <a:noFill/>
          <a:ln>
            <a:noFill/>
          </a:ln>
        </p:spPr>
        <p:txBody>
          <a:bodyPr lIns="91425" tIns="91425" rIns="91425" bIns="91425" anchor="ctr" anchorCtr="0">
            <a:noAutofit/>
          </a:bodyPr>
          <a:lstStyle/>
          <a:p>
            <a:pPr lvl="0" rtl="0">
              <a:spcBef>
                <a:spcPts val="0"/>
              </a:spcBef>
              <a:buNone/>
            </a:pPr>
            <a:r>
              <a:rPr lang="en" sz="900">
                <a:solidFill>
                  <a:schemeClr val="dk1"/>
                </a:solidFill>
              </a:rPr>
              <a:t>Joel Grus 2013</a:t>
            </a:r>
          </a:p>
        </p:txBody>
      </p:sp>
      <p:sp>
        <p:nvSpPr>
          <p:cNvPr id="187" name="Shape 187"/>
          <p:cNvSpPr txBox="1"/>
          <p:nvPr/>
        </p:nvSpPr>
        <p:spPr>
          <a:xfrm>
            <a:off x="79950" y="-76200"/>
            <a:ext cx="939600" cy="492600"/>
          </a:xfrm>
          <a:prstGeom prst="rect">
            <a:avLst/>
          </a:prstGeom>
          <a:noFill/>
          <a:ln>
            <a:noFill/>
          </a:ln>
        </p:spPr>
        <p:txBody>
          <a:bodyPr lIns="91425" tIns="91425" rIns="91425" bIns="91425" anchor="t" anchorCtr="0">
            <a:noAutofit/>
          </a:bodyPr>
          <a:lstStyle/>
          <a:p>
            <a:pPr lvl="0" rtl="0">
              <a:spcBef>
                <a:spcPts val="0"/>
              </a:spcBef>
              <a:buNone/>
            </a:pPr>
            <a:r>
              <a:rPr lang="en" sz="2400" b="1">
                <a:solidFill>
                  <a:srgbClr val="562457"/>
                </a:solidFill>
              </a:rPr>
              <a:t>2010</a:t>
            </a:r>
          </a:p>
        </p:txBody>
      </p:sp>
      <p:sp>
        <p:nvSpPr>
          <p:cNvPr id="188" name="Shape 188"/>
          <p:cNvSpPr txBox="1"/>
          <p:nvPr/>
        </p:nvSpPr>
        <p:spPr>
          <a:xfrm>
            <a:off x="2963775" y="-76200"/>
            <a:ext cx="939600" cy="492600"/>
          </a:xfrm>
          <a:prstGeom prst="rect">
            <a:avLst/>
          </a:prstGeom>
          <a:noFill/>
          <a:ln>
            <a:noFill/>
          </a:ln>
        </p:spPr>
        <p:txBody>
          <a:bodyPr lIns="91425" tIns="91425" rIns="91425" bIns="91425" anchor="t" anchorCtr="0">
            <a:noAutofit/>
          </a:bodyPr>
          <a:lstStyle/>
          <a:p>
            <a:pPr lvl="0" rtl="0">
              <a:spcBef>
                <a:spcPts val="0"/>
              </a:spcBef>
              <a:buNone/>
            </a:pPr>
            <a:r>
              <a:rPr lang="en" sz="2400" b="1">
                <a:solidFill>
                  <a:srgbClr val="562457"/>
                </a:solidFill>
              </a:rPr>
              <a:t>2012</a:t>
            </a:r>
          </a:p>
        </p:txBody>
      </p:sp>
      <p:sp>
        <p:nvSpPr>
          <p:cNvPr id="189" name="Shape 189"/>
          <p:cNvSpPr txBox="1"/>
          <p:nvPr/>
        </p:nvSpPr>
        <p:spPr>
          <a:xfrm>
            <a:off x="8202500" y="-59000"/>
            <a:ext cx="939600" cy="492600"/>
          </a:xfrm>
          <a:prstGeom prst="rect">
            <a:avLst/>
          </a:prstGeom>
          <a:noFill/>
          <a:ln>
            <a:noFill/>
          </a:ln>
        </p:spPr>
        <p:txBody>
          <a:bodyPr lIns="91425" tIns="91425" rIns="91425" bIns="91425" anchor="t" anchorCtr="0">
            <a:noAutofit/>
          </a:bodyPr>
          <a:lstStyle/>
          <a:p>
            <a:pPr lvl="0" rtl="0">
              <a:spcBef>
                <a:spcPts val="0"/>
              </a:spcBef>
              <a:buNone/>
            </a:pPr>
            <a:r>
              <a:rPr lang="en" sz="2400" b="1">
                <a:solidFill>
                  <a:srgbClr val="562457"/>
                </a:solidFill>
              </a:rPr>
              <a:t>2013</a:t>
            </a:r>
          </a:p>
        </p:txBody>
      </p:sp>
      <p:sp>
        <p:nvSpPr>
          <p:cNvPr id="190" name="Shape 190"/>
          <p:cNvSpPr txBox="1"/>
          <p:nvPr/>
        </p:nvSpPr>
        <p:spPr>
          <a:xfrm>
            <a:off x="4161600" y="4534950"/>
            <a:ext cx="824700" cy="237600"/>
          </a:xfrm>
          <a:prstGeom prst="rect">
            <a:avLst/>
          </a:prstGeom>
          <a:solidFill>
            <a:srgbClr val="FFFFFF"/>
          </a:solidFill>
          <a:ln>
            <a:noFill/>
          </a:ln>
        </p:spPr>
        <p:txBody>
          <a:bodyPr lIns="91425" tIns="91425" rIns="91425" bIns="91425" anchor="ctr" anchorCtr="0">
            <a:noAutofit/>
          </a:bodyPr>
          <a:lstStyle/>
          <a:p>
            <a:pPr lvl="0" rtl="0">
              <a:spcBef>
                <a:spcPts val="0"/>
              </a:spcBef>
              <a:buNone/>
            </a:pPr>
            <a:r>
              <a:rPr lang="en" sz="900">
                <a:solidFill>
                  <a:srgbClr val="FFFFFF"/>
                </a:solidFill>
              </a:rPr>
              <a:t>Steven </a:t>
            </a:r>
          </a:p>
          <a:p>
            <a:pPr lvl="0" rtl="0">
              <a:spcBef>
                <a:spcPts val="0"/>
              </a:spcBef>
              <a:buNone/>
            </a:pPr>
            <a:r>
              <a:rPr lang="en" sz="900">
                <a:solidFill>
                  <a:srgbClr val="FFFFFF"/>
                </a:solidFill>
              </a:rPr>
              <a:t>Geringer</a:t>
            </a:r>
          </a:p>
          <a:p>
            <a:pPr lvl="0" rtl="0">
              <a:spcBef>
                <a:spcPts val="0"/>
              </a:spcBef>
              <a:buNone/>
            </a:pPr>
            <a:r>
              <a:rPr lang="en" sz="900">
                <a:solidFill>
                  <a:srgbClr val="FFFFFF"/>
                </a:solidFill>
              </a:rPr>
              <a:t>2014</a:t>
            </a:r>
          </a:p>
        </p:txBody>
      </p:sp>
      <p:pic>
        <p:nvPicPr>
          <p:cNvPr id="191" name="Shape 191"/>
          <p:cNvPicPr preferRelativeResize="0"/>
          <p:nvPr/>
        </p:nvPicPr>
        <p:blipFill>
          <a:blip r:embed="rId6">
            <a:alphaModFix/>
          </a:blip>
          <a:stretch>
            <a:fillRect/>
          </a:stretch>
        </p:blipFill>
        <p:spPr>
          <a:xfrm>
            <a:off x="0" y="4849325"/>
            <a:ext cx="838200" cy="295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cxnSp>
        <p:nvCxnSpPr>
          <p:cNvPr id="196" name="Shape 196"/>
          <p:cNvCxnSpPr/>
          <p:nvPr/>
        </p:nvCxnSpPr>
        <p:spPr>
          <a:xfrm>
            <a:off x="4899987" y="1300875"/>
            <a:ext cx="3009000" cy="32700"/>
          </a:xfrm>
          <a:prstGeom prst="straightConnector1">
            <a:avLst/>
          </a:prstGeom>
          <a:noFill/>
          <a:ln w="38100" cap="flat" cmpd="sng">
            <a:solidFill>
              <a:srgbClr val="88398A"/>
            </a:solidFill>
            <a:prstDash val="solid"/>
            <a:round/>
            <a:headEnd type="none" w="lg" len="lg"/>
            <a:tailEnd type="triangle" w="lg" len="lg"/>
          </a:ln>
        </p:spPr>
      </p:cxnSp>
      <p:cxnSp>
        <p:nvCxnSpPr>
          <p:cNvPr id="197" name="Shape 197"/>
          <p:cNvCxnSpPr/>
          <p:nvPr/>
        </p:nvCxnSpPr>
        <p:spPr>
          <a:xfrm rot="10800000" flipH="1">
            <a:off x="389475" y="1317075"/>
            <a:ext cx="2660700" cy="300"/>
          </a:xfrm>
          <a:prstGeom prst="straightConnector1">
            <a:avLst/>
          </a:prstGeom>
          <a:noFill/>
          <a:ln w="38100" cap="flat" cmpd="sng">
            <a:solidFill>
              <a:srgbClr val="88398A"/>
            </a:solidFill>
            <a:prstDash val="solid"/>
            <a:round/>
            <a:headEnd type="none" w="lg" len="lg"/>
            <a:tailEnd type="triangle" w="lg" len="lg"/>
          </a:ln>
        </p:spPr>
      </p:cxnSp>
      <p:cxnSp>
        <p:nvCxnSpPr>
          <p:cNvPr id="198" name="Shape 198"/>
          <p:cNvCxnSpPr/>
          <p:nvPr/>
        </p:nvCxnSpPr>
        <p:spPr>
          <a:xfrm rot="10800000">
            <a:off x="7822700" y="1446500"/>
            <a:ext cx="24300" cy="2436900"/>
          </a:xfrm>
          <a:prstGeom prst="straightConnector1">
            <a:avLst/>
          </a:prstGeom>
          <a:noFill/>
          <a:ln w="38100" cap="flat" cmpd="sng">
            <a:solidFill>
              <a:srgbClr val="88398A"/>
            </a:solidFill>
            <a:prstDash val="solid"/>
            <a:round/>
            <a:headEnd type="none" w="lg" len="lg"/>
            <a:tailEnd type="none" w="lg" len="lg"/>
          </a:ln>
        </p:spPr>
      </p:cxnSp>
      <p:pic>
        <p:nvPicPr>
          <p:cNvPr id="199" name="Shape 199"/>
          <p:cNvPicPr preferRelativeResize="0"/>
          <p:nvPr/>
        </p:nvPicPr>
        <p:blipFill>
          <a:blip r:embed="rId3">
            <a:alphaModFix/>
          </a:blip>
          <a:stretch>
            <a:fillRect/>
          </a:stretch>
        </p:blipFill>
        <p:spPr>
          <a:xfrm>
            <a:off x="559562" y="93400"/>
            <a:ext cx="2162175" cy="2114550"/>
          </a:xfrm>
          <a:prstGeom prst="rect">
            <a:avLst/>
          </a:prstGeom>
          <a:noFill/>
          <a:ln>
            <a:noFill/>
          </a:ln>
        </p:spPr>
      </p:pic>
      <p:pic>
        <p:nvPicPr>
          <p:cNvPr id="200" name="Shape 200"/>
          <p:cNvPicPr preferRelativeResize="0"/>
          <p:nvPr/>
        </p:nvPicPr>
        <p:blipFill>
          <a:blip r:embed="rId4">
            <a:alphaModFix/>
          </a:blip>
          <a:stretch>
            <a:fillRect/>
          </a:stretch>
        </p:blipFill>
        <p:spPr>
          <a:xfrm>
            <a:off x="6855574" y="2546637"/>
            <a:ext cx="2354749" cy="2126625"/>
          </a:xfrm>
          <a:prstGeom prst="rect">
            <a:avLst/>
          </a:prstGeom>
          <a:noFill/>
          <a:ln>
            <a:noFill/>
          </a:ln>
        </p:spPr>
      </p:pic>
      <p:sp>
        <p:nvSpPr>
          <p:cNvPr id="201" name="Shape 201"/>
          <p:cNvSpPr txBox="1">
            <a:spLocks noGrp="1"/>
          </p:cNvSpPr>
          <p:nvPr>
            <p:ph type="title"/>
          </p:nvPr>
        </p:nvSpPr>
        <p:spPr>
          <a:xfrm>
            <a:off x="325450" y="2143050"/>
            <a:ext cx="3226800" cy="857400"/>
          </a:xfrm>
          <a:prstGeom prst="rect">
            <a:avLst/>
          </a:prstGeom>
        </p:spPr>
        <p:txBody>
          <a:bodyPr lIns="91425" tIns="91425" rIns="91425" bIns="91425" anchor="t" anchorCtr="0">
            <a:noAutofit/>
          </a:bodyPr>
          <a:lstStyle/>
          <a:p>
            <a:pPr lvl="0" rtl="0">
              <a:spcBef>
                <a:spcPts val="0"/>
              </a:spcBef>
              <a:buNone/>
            </a:pPr>
            <a:r>
              <a:rPr lang="en">
                <a:solidFill>
                  <a:srgbClr val="88398A"/>
                </a:solidFill>
              </a:rPr>
              <a:t>Venn Timeline</a:t>
            </a:r>
          </a:p>
        </p:txBody>
      </p:sp>
      <p:sp>
        <p:nvSpPr>
          <p:cNvPr id="202" name="Shape 202"/>
          <p:cNvSpPr txBox="1"/>
          <p:nvPr/>
        </p:nvSpPr>
        <p:spPr>
          <a:xfrm>
            <a:off x="1070550" y="4797000"/>
            <a:ext cx="8351400" cy="346500"/>
          </a:xfrm>
          <a:prstGeom prst="rect">
            <a:avLst/>
          </a:prstGeom>
          <a:noFill/>
          <a:ln>
            <a:noFill/>
          </a:ln>
        </p:spPr>
        <p:txBody>
          <a:bodyPr lIns="91425" tIns="91425" rIns="91425" bIns="91425" anchor="ctr" anchorCtr="0">
            <a:noAutofit/>
          </a:bodyPr>
          <a:lstStyle/>
          <a:p>
            <a:pPr lvl="0" rtl="0">
              <a:spcBef>
                <a:spcPts val="0"/>
              </a:spcBef>
              <a:buNone/>
            </a:pPr>
            <a:r>
              <a:rPr lang="en" i="1">
                <a:solidFill>
                  <a:srgbClr val="999999"/>
                </a:solidFill>
              </a:rPr>
              <a:t>David Taylor - http://www.kdnuggets.com/2016/10/battle-data-science-venn-diagrams.html</a:t>
            </a:r>
          </a:p>
        </p:txBody>
      </p:sp>
      <p:pic>
        <p:nvPicPr>
          <p:cNvPr id="203" name="Shape 203"/>
          <p:cNvPicPr preferRelativeResize="0"/>
          <p:nvPr/>
        </p:nvPicPr>
        <p:blipFill rotWithShape="1">
          <a:blip r:embed="rId5">
            <a:alphaModFix/>
          </a:blip>
          <a:srcRect t="8130" r="1448" b="2423"/>
          <a:stretch/>
        </p:blipFill>
        <p:spPr>
          <a:xfrm>
            <a:off x="3068900" y="23750"/>
            <a:ext cx="2640225" cy="2126624"/>
          </a:xfrm>
          <a:prstGeom prst="rect">
            <a:avLst/>
          </a:prstGeom>
          <a:noFill/>
          <a:ln>
            <a:noFill/>
          </a:ln>
        </p:spPr>
      </p:pic>
      <p:pic>
        <p:nvPicPr>
          <p:cNvPr id="204" name="Shape 204"/>
          <p:cNvPicPr preferRelativeResize="0"/>
          <p:nvPr/>
        </p:nvPicPr>
        <p:blipFill>
          <a:blip r:embed="rId6">
            <a:alphaModFix/>
          </a:blip>
          <a:stretch>
            <a:fillRect/>
          </a:stretch>
        </p:blipFill>
        <p:spPr>
          <a:xfrm>
            <a:off x="5904889" y="23725"/>
            <a:ext cx="3242985" cy="2253875"/>
          </a:xfrm>
          <a:prstGeom prst="rect">
            <a:avLst/>
          </a:prstGeom>
          <a:noFill/>
          <a:ln>
            <a:noFill/>
          </a:ln>
        </p:spPr>
      </p:pic>
      <p:sp>
        <p:nvSpPr>
          <p:cNvPr id="205" name="Shape 205"/>
          <p:cNvSpPr txBox="1"/>
          <p:nvPr/>
        </p:nvSpPr>
        <p:spPr>
          <a:xfrm>
            <a:off x="2142312" y="1285137"/>
            <a:ext cx="769500" cy="183300"/>
          </a:xfrm>
          <a:prstGeom prst="rect">
            <a:avLst/>
          </a:prstGeom>
          <a:noFill/>
          <a:ln>
            <a:noFill/>
          </a:ln>
        </p:spPr>
        <p:txBody>
          <a:bodyPr lIns="91425" tIns="91425" rIns="91425" bIns="91425" anchor="t" anchorCtr="0">
            <a:noAutofit/>
          </a:bodyPr>
          <a:lstStyle/>
          <a:p>
            <a:pPr lvl="0" algn="ctr" rtl="0">
              <a:spcBef>
                <a:spcPts val="0"/>
              </a:spcBef>
              <a:buNone/>
            </a:pPr>
            <a:r>
              <a:rPr lang="en" sz="900">
                <a:solidFill>
                  <a:srgbClr val="404041"/>
                </a:solidFill>
              </a:rPr>
              <a:t>Drew Conway 2010</a:t>
            </a:r>
          </a:p>
        </p:txBody>
      </p:sp>
      <p:sp>
        <p:nvSpPr>
          <p:cNvPr id="206" name="Shape 206"/>
          <p:cNvSpPr txBox="1"/>
          <p:nvPr/>
        </p:nvSpPr>
        <p:spPr>
          <a:xfrm>
            <a:off x="5134050" y="1723175"/>
            <a:ext cx="1639800" cy="237600"/>
          </a:xfrm>
          <a:prstGeom prst="rect">
            <a:avLst/>
          </a:prstGeom>
          <a:noFill/>
          <a:ln>
            <a:noFill/>
          </a:ln>
        </p:spPr>
        <p:txBody>
          <a:bodyPr lIns="91425" tIns="91425" rIns="91425" bIns="91425" anchor="t" anchorCtr="0">
            <a:noAutofit/>
          </a:bodyPr>
          <a:lstStyle/>
          <a:p>
            <a:pPr lvl="0" algn="l" rtl="0">
              <a:spcBef>
                <a:spcPts val="0"/>
              </a:spcBef>
              <a:buNone/>
            </a:pPr>
            <a:r>
              <a:rPr lang="en" sz="900">
                <a:solidFill>
                  <a:srgbClr val="404041"/>
                </a:solidFill>
              </a:rPr>
              <a:t>Brendan </a:t>
            </a:r>
          </a:p>
          <a:p>
            <a:pPr lvl="0" algn="l" rtl="0">
              <a:spcBef>
                <a:spcPts val="0"/>
              </a:spcBef>
              <a:buNone/>
            </a:pPr>
            <a:r>
              <a:rPr lang="en" sz="900">
                <a:solidFill>
                  <a:srgbClr val="404041"/>
                </a:solidFill>
              </a:rPr>
              <a:t>Tierney</a:t>
            </a:r>
          </a:p>
          <a:p>
            <a:pPr lvl="0" algn="l" rtl="0">
              <a:spcBef>
                <a:spcPts val="0"/>
              </a:spcBef>
              <a:buNone/>
            </a:pPr>
            <a:r>
              <a:rPr lang="en" sz="900">
                <a:solidFill>
                  <a:srgbClr val="404041"/>
                </a:solidFill>
              </a:rPr>
              <a:t> 2012</a:t>
            </a:r>
          </a:p>
        </p:txBody>
      </p:sp>
      <p:sp>
        <p:nvSpPr>
          <p:cNvPr id="207" name="Shape 207"/>
          <p:cNvSpPr txBox="1"/>
          <p:nvPr/>
        </p:nvSpPr>
        <p:spPr>
          <a:xfrm>
            <a:off x="8121200" y="2008750"/>
            <a:ext cx="1102200" cy="286500"/>
          </a:xfrm>
          <a:prstGeom prst="rect">
            <a:avLst/>
          </a:prstGeom>
          <a:noFill/>
          <a:ln>
            <a:noFill/>
          </a:ln>
        </p:spPr>
        <p:txBody>
          <a:bodyPr lIns="91425" tIns="91425" rIns="91425" bIns="91425" anchor="ctr" anchorCtr="0">
            <a:noAutofit/>
          </a:bodyPr>
          <a:lstStyle/>
          <a:p>
            <a:pPr lvl="0" rtl="0">
              <a:spcBef>
                <a:spcPts val="0"/>
              </a:spcBef>
              <a:buNone/>
            </a:pPr>
            <a:r>
              <a:rPr lang="en" sz="900">
                <a:solidFill>
                  <a:schemeClr val="dk1"/>
                </a:solidFill>
              </a:rPr>
              <a:t>Joel Grus 2013</a:t>
            </a:r>
          </a:p>
        </p:txBody>
      </p:sp>
      <p:sp>
        <p:nvSpPr>
          <p:cNvPr id="208" name="Shape 208"/>
          <p:cNvSpPr txBox="1"/>
          <p:nvPr/>
        </p:nvSpPr>
        <p:spPr>
          <a:xfrm>
            <a:off x="7822700" y="4534950"/>
            <a:ext cx="1397700" cy="286500"/>
          </a:xfrm>
          <a:prstGeom prst="rect">
            <a:avLst/>
          </a:prstGeom>
          <a:noFill/>
          <a:ln>
            <a:noFill/>
          </a:ln>
        </p:spPr>
        <p:txBody>
          <a:bodyPr lIns="91425" tIns="91425" rIns="91425" bIns="91425" anchor="ctr" anchorCtr="0">
            <a:noAutofit/>
          </a:bodyPr>
          <a:lstStyle/>
          <a:p>
            <a:pPr lvl="0" rtl="0">
              <a:spcBef>
                <a:spcPts val="0"/>
              </a:spcBef>
              <a:buNone/>
            </a:pPr>
            <a:r>
              <a:rPr lang="en" sz="900">
                <a:solidFill>
                  <a:schemeClr val="dk1"/>
                </a:solidFill>
              </a:rPr>
              <a:t>Ulrich Matter 2013</a:t>
            </a:r>
          </a:p>
        </p:txBody>
      </p:sp>
      <p:sp>
        <p:nvSpPr>
          <p:cNvPr id="209" name="Shape 209"/>
          <p:cNvSpPr txBox="1"/>
          <p:nvPr/>
        </p:nvSpPr>
        <p:spPr>
          <a:xfrm>
            <a:off x="79950" y="-76200"/>
            <a:ext cx="939600" cy="492600"/>
          </a:xfrm>
          <a:prstGeom prst="rect">
            <a:avLst/>
          </a:prstGeom>
          <a:noFill/>
          <a:ln>
            <a:noFill/>
          </a:ln>
        </p:spPr>
        <p:txBody>
          <a:bodyPr lIns="91425" tIns="91425" rIns="91425" bIns="91425" anchor="t" anchorCtr="0">
            <a:noAutofit/>
          </a:bodyPr>
          <a:lstStyle/>
          <a:p>
            <a:pPr lvl="0" rtl="0">
              <a:spcBef>
                <a:spcPts val="0"/>
              </a:spcBef>
              <a:buNone/>
            </a:pPr>
            <a:r>
              <a:rPr lang="en" sz="2400" b="1">
                <a:solidFill>
                  <a:srgbClr val="562457"/>
                </a:solidFill>
              </a:rPr>
              <a:t>2010</a:t>
            </a:r>
          </a:p>
        </p:txBody>
      </p:sp>
      <p:sp>
        <p:nvSpPr>
          <p:cNvPr id="210" name="Shape 210"/>
          <p:cNvSpPr txBox="1"/>
          <p:nvPr/>
        </p:nvSpPr>
        <p:spPr>
          <a:xfrm>
            <a:off x="2963775" y="-76200"/>
            <a:ext cx="939600" cy="492600"/>
          </a:xfrm>
          <a:prstGeom prst="rect">
            <a:avLst/>
          </a:prstGeom>
          <a:noFill/>
          <a:ln>
            <a:noFill/>
          </a:ln>
        </p:spPr>
        <p:txBody>
          <a:bodyPr lIns="91425" tIns="91425" rIns="91425" bIns="91425" anchor="t" anchorCtr="0">
            <a:noAutofit/>
          </a:bodyPr>
          <a:lstStyle/>
          <a:p>
            <a:pPr lvl="0" rtl="0">
              <a:spcBef>
                <a:spcPts val="0"/>
              </a:spcBef>
              <a:buNone/>
            </a:pPr>
            <a:r>
              <a:rPr lang="en" sz="2400" b="1">
                <a:solidFill>
                  <a:srgbClr val="562457"/>
                </a:solidFill>
              </a:rPr>
              <a:t>2012</a:t>
            </a:r>
          </a:p>
        </p:txBody>
      </p:sp>
      <p:sp>
        <p:nvSpPr>
          <p:cNvPr id="211" name="Shape 211"/>
          <p:cNvSpPr txBox="1"/>
          <p:nvPr/>
        </p:nvSpPr>
        <p:spPr>
          <a:xfrm>
            <a:off x="8202500" y="-59000"/>
            <a:ext cx="939600" cy="492600"/>
          </a:xfrm>
          <a:prstGeom prst="rect">
            <a:avLst/>
          </a:prstGeom>
          <a:noFill/>
          <a:ln>
            <a:noFill/>
          </a:ln>
        </p:spPr>
        <p:txBody>
          <a:bodyPr lIns="91425" tIns="91425" rIns="91425" bIns="91425" anchor="t" anchorCtr="0">
            <a:noAutofit/>
          </a:bodyPr>
          <a:lstStyle/>
          <a:p>
            <a:pPr lvl="0" rtl="0">
              <a:spcBef>
                <a:spcPts val="0"/>
              </a:spcBef>
              <a:buNone/>
            </a:pPr>
            <a:r>
              <a:rPr lang="en" sz="2400" b="1">
                <a:solidFill>
                  <a:srgbClr val="562457"/>
                </a:solidFill>
              </a:rPr>
              <a:t>2013</a:t>
            </a:r>
          </a:p>
        </p:txBody>
      </p:sp>
      <p:sp>
        <p:nvSpPr>
          <p:cNvPr id="212" name="Shape 212"/>
          <p:cNvSpPr txBox="1"/>
          <p:nvPr/>
        </p:nvSpPr>
        <p:spPr>
          <a:xfrm>
            <a:off x="4161600" y="4534950"/>
            <a:ext cx="824700" cy="237600"/>
          </a:xfrm>
          <a:prstGeom prst="rect">
            <a:avLst/>
          </a:prstGeom>
          <a:solidFill>
            <a:srgbClr val="FFFFFF"/>
          </a:solidFill>
          <a:ln>
            <a:noFill/>
          </a:ln>
        </p:spPr>
        <p:txBody>
          <a:bodyPr lIns="91425" tIns="91425" rIns="91425" bIns="91425" anchor="ctr" anchorCtr="0">
            <a:noAutofit/>
          </a:bodyPr>
          <a:lstStyle/>
          <a:p>
            <a:pPr lvl="0" rtl="0">
              <a:spcBef>
                <a:spcPts val="0"/>
              </a:spcBef>
              <a:buNone/>
            </a:pPr>
            <a:r>
              <a:rPr lang="en" sz="900">
                <a:solidFill>
                  <a:srgbClr val="FFFFFF"/>
                </a:solidFill>
              </a:rPr>
              <a:t>Steven </a:t>
            </a:r>
          </a:p>
          <a:p>
            <a:pPr lvl="0" rtl="0">
              <a:spcBef>
                <a:spcPts val="0"/>
              </a:spcBef>
              <a:buNone/>
            </a:pPr>
            <a:r>
              <a:rPr lang="en" sz="900">
                <a:solidFill>
                  <a:srgbClr val="FFFFFF"/>
                </a:solidFill>
              </a:rPr>
              <a:t>Geringer</a:t>
            </a:r>
          </a:p>
          <a:p>
            <a:pPr lvl="0" rtl="0">
              <a:spcBef>
                <a:spcPts val="0"/>
              </a:spcBef>
              <a:buNone/>
            </a:pPr>
            <a:r>
              <a:rPr lang="en" sz="900">
                <a:solidFill>
                  <a:srgbClr val="FFFFFF"/>
                </a:solidFill>
              </a:rPr>
              <a:t>2014</a:t>
            </a:r>
          </a:p>
        </p:txBody>
      </p:sp>
      <p:pic>
        <p:nvPicPr>
          <p:cNvPr id="213" name="Shape 213"/>
          <p:cNvPicPr preferRelativeResize="0"/>
          <p:nvPr/>
        </p:nvPicPr>
        <p:blipFill>
          <a:blip r:embed="rId7">
            <a:alphaModFix/>
          </a:blip>
          <a:stretch>
            <a:fillRect/>
          </a:stretch>
        </p:blipFill>
        <p:spPr>
          <a:xfrm>
            <a:off x="0" y="4849325"/>
            <a:ext cx="838200" cy="295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cxnSp>
        <p:nvCxnSpPr>
          <p:cNvPr id="218" name="Shape 218"/>
          <p:cNvCxnSpPr/>
          <p:nvPr/>
        </p:nvCxnSpPr>
        <p:spPr>
          <a:xfrm>
            <a:off x="4899987" y="1300875"/>
            <a:ext cx="3009000" cy="32700"/>
          </a:xfrm>
          <a:prstGeom prst="straightConnector1">
            <a:avLst/>
          </a:prstGeom>
          <a:noFill/>
          <a:ln w="38100" cap="flat" cmpd="sng">
            <a:solidFill>
              <a:srgbClr val="88398A"/>
            </a:solidFill>
            <a:prstDash val="solid"/>
            <a:round/>
            <a:headEnd type="none" w="lg" len="lg"/>
            <a:tailEnd type="triangle" w="lg" len="lg"/>
          </a:ln>
        </p:spPr>
      </p:cxnSp>
      <p:cxnSp>
        <p:nvCxnSpPr>
          <p:cNvPr id="219" name="Shape 219"/>
          <p:cNvCxnSpPr/>
          <p:nvPr/>
        </p:nvCxnSpPr>
        <p:spPr>
          <a:xfrm rot="10800000" flipH="1">
            <a:off x="389475" y="1317075"/>
            <a:ext cx="2660700" cy="300"/>
          </a:xfrm>
          <a:prstGeom prst="straightConnector1">
            <a:avLst/>
          </a:prstGeom>
          <a:noFill/>
          <a:ln w="38100" cap="flat" cmpd="sng">
            <a:solidFill>
              <a:srgbClr val="88398A"/>
            </a:solidFill>
            <a:prstDash val="solid"/>
            <a:round/>
            <a:headEnd type="none" w="lg" len="lg"/>
            <a:tailEnd type="triangle" w="lg" len="lg"/>
          </a:ln>
        </p:spPr>
      </p:cxnSp>
      <p:cxnSp>
        <p:nvCxnSpPr>
          <p:cNvPr id="220" name="Shape 220"/>
          <p:cNvCxnSpPr/>
          <p:nvPr/>
        </p:nvCxnSpPr>
        <p:spPr>
          <a:xfrm rot="10800000" flipH="1">
            <a:off x="3999550" y="3739750"/>
            <a:ext cx="5210700" cy="17400"/>
          </a:xfrm>
          <a:prstGeom prst="straightConnector1">
            <a:avLst/>
          </a:prstGeom>
          <a:noFill/>
          <a:ln w="38100" cap="flat" cmpd="sng">
            <a:solidFill>
              <a:srgbClr val="88398A"/>
            </a:solidFill>
            <a:prstDash val="solid"/>
            <a:round/>
            <a:headEnd type="triangle" w="lg" len="lg"/>
            <a:tailEnd type="none" w="lg" len="lg"/>
          </a:ln>
        </p:spPr>
      </p:cxnSp>
      <p:cxnSp>
        <p:nvCxnSpPr>
          <p:cNvPr id="221" name="Shape 221"/>
          <p:cNvCxnSpPr/>
          <p:nvPr/>
        </p:nvCxnSpPr>
        <p:spPr>
          <a:xfrm rot="10800000">
            <a:off x="7822700" y="1446500"/>
            <a:ext cx="24300" cy="2436900"/>
          </a:xfrm>
          <a:prstGeom prst="straightConnector1">
            <a:avLst/>
          </a:prstGeom>
          <a:noFill/>
          <a:ln w="38100" cap="flat" cmpd="sng">
            <a:solidFill>
              <a:srgbClr val="88398A"/>
            </a:solidFill>
            <a:prstDash val="solid"/>
            <a:round/>
            <a:headEnd type="none" w="lg" len="lg"/>
            <a:tailEnd type="none" w="lg" len="lg"/>
          </a:ln>
        </p:spPr>
      </p:cxnSp>
      <p:pic>
        <p:nvPicPr>
          <p:cNvPr id="222" name="Shape 222"/>
          <p:cNvPicPr preferRelativeResize="0"/>
          <p:nvPr/>
        </p:nvPicPr>
        <p:blipFill>
          <a:blip r:embed="rId3">
            <a:alphaModFix/>
          </a:blip>
          <a:stretch>
            <a:fillRect/>
          </a:stretch>
        </p:blipFill>
        <p:spPr>
          <a:xfrm>
            <a:off x="559562" y="93400"/>
            <a:ext cx="2162175" cy="2114550"/>
          </a:xfrm>
          <a:prstGeom prst="rect">
            <a:avLst/>
          </a:prstGeom>
          <a:noFill/>
          <a:ln>
            <a:noFill/>
          </a:ln>
        </p:spPr>
      </p:pic>
      <p:pic>
        <p:nvPicPr>
          <p:cNvPr id="223" name="Shape 223"/>
          <p:cNvPicPr preferRelativeResize="0"/>
          <p:nvPr/>
        </p:nvPicPr>
        <p:blipFill>
          <a:blip r:embed="rId4">
            <a:alphaModFix/>
          </a:blip>
          <a:stretch>
            <a:fillRect/>
          </a:stretch>
        </p:blipFill>
        <p:spPr>
          <a:xfrm>
            <a:off x="6855574" y="2546637"/>
            <a:ext cx="2354749" cy="2126625"/>
          </a:xfrm>
          <a:prstGeom prst="rect">
            <a:avLst/>
          </a:prstGeom>
          <a:noFill/>
          <a:ln>
            <a:noFill/>
          </a:ln>
        </p:spPr>
      </p:pic>
      <p:sp>
        <p:nvSpPr>
          <p:cNvPr id="224" name="Shape 224"/>
          <p:cNvSpPr txBox="1">
            <a:spLocks noGrp="1"/>
          </p:cNvSpPr>
          <p:nvPr>
            <p:ph type="title"/>
          </p:nvPr>
        </p:nvSpPr>
        <p:spPr>
          <a:xfrm>
            <a:off x="325450" y="2143050"/>
            <a:ext cx="3226800" cy="857400"/>
          </a:xfrm>
          <a:prstGeom prst="rect">
            <a:avLst/>
          </a:prstGeom>
        </p:spPr>
        <p:txBody>
          <a:bodyPr lIns="91425" tIns="91425" rIns="91425" bIns="91425" anchor="t" anchorCtr="0">
            <a:noAutofit/>
          </a:bodyPr>
          <a:lstStyle/>
          <a:p>
            <a:pPr lvl="0" rtl="0">
              <a:spcBef>
                <a:spcPts val="0"/>
              </a:spcBef>
              <a:buNone/>
            </a:pPr>
            <a:r>
              <a:rPr lang="en">
                <a:solidFill>
                  <a:srgbClr val="88398A"/>
                </a:solidFill>
              </a:rPr>
              <a:t>Venn Timeline</a:t>
            </a:r>
          </a:p>
        </p:txBody>
      </p:sp>
      <p:sp>
        <p:nvSpPr>
          <p:cNvPr id="225" name="Shape 225"/>
          <p:cNvSpPr txBox="1"/>
          <p:nvPr/>
        </p:nvSpPr>
        <p:spPr>
          <a:xfrm>
            <a:off x="1070550" y="4797000"/>
            <a:ext cx="8351400" cy="346500"/>
          </a:xfrm>
          <a:prstGeom prst="rect">
            <a:avLst/>
          </a:prstGeom>
          <a:noFill/>
          <a:ln>
            <a:noFill/>
          </a:ln>
        </p:spPr>
        <p:txBody>
          <a:bodyPr lIns="91425" tIns="91425" rIns="91425" bIns="91425" anchor="ctr" anchorCtr="0">
            <a:noAutofit/>
          </a:bodyPr>
          <a:lstStyle/>
          <a:p>
            <a:pPr lvl="0" rtl="0">
              <a:spcBef>
                <a:spcPts val="0"/>
              </a:spcBef>
              <a:buNone/>
            </a:pPr>
            <a:r>
              <a:rPr lang="en" i="1">
                <a:solidFill>
                  <a:srgbClr val="999999"/>
                </a:solidFill>
              </a:rPr>
              <a:t>David Taylor - http://www.kdnuggets.com/2016/10/battle-data-science-venn-diagrams.html</a:t>
            </a:r>
          </a:p>
        </p:txBody>
      </p:sp>
      <p:pic>
        <p:nvPicPr>
          <p:cNvPr id="226" name="Shape 226"/>
          <p:cNvPicPr preferRelativeResize="0"/>
          <p:nvPr/>
        </p:nvPicPr>
        <p:blipFill rotWithShape="1">
          <a:blip r:embed="rId5">
            <a:alphaModFix/>
          </a:blip>
          <a:srcRect t="8130" r="1448" b="2423"/>
          <a:stretch/>
        </p:blipFill>
        <p:spPr>
          <a:xfrm>
            <a:off x="3068900" y="23750"/>
            <a:ext cx="2640225" cy="2126624"/>
          </a:xfrm>
          <a:prstGeom prst="rect">
            <a:avLst/>
          </a:prstGeom>
          <a:noFill/>
          <a:ln>
            <a:noFill/>
          </a:ln>
        </p:spPr>
      </p:pic>
      <p:pic>
        <p:nvPicPr>
          <p:cNvPr id="227" name="Shape 227"/>
          <p:cNvPicPr preferRelativeResize="0"/>
          <p:nvPr/>
        </p:nvPicPr>
        <p:blipFill>
          <a:blip r:embed="rId6">
            <a:alphaModFix/>
          </a:blip>
          <a:stretch>
            <a:fillRect/>
          </a:stretch>
        </p:blipFill>
        <p:spPr>
          <a:xfrm>
            <a:off x="5904889" y="23725"/>
            <a:ext cx="3242985" cy="2253875"/>
          </a:xfrm>
          <a:prstGeom prst="rect">
            <a:avLst/>
          </a:prstGeom>
          <a:noFill/>
          <a:ln>
            <a:noFill/>
          </a:ln>
        </p:spPr>
      </p:pic>
      <p:pic>
        <p:nvPicPr>
          <p:cNvPr id="228" name="Shape 228"/>
          <p:cNvPicPr preferRelativeResize="0"/>
          <p:nvPr/>
        </p:nvPicPr>
        <p:blipFill rotWithShape="1">
          <a:blip r:embed="rId7">
            <a:alphaModFix/>
          </a:blip>
          <a:srcRect l="5427" t="4520" r="2584" b="5421"/>
          <a:stretch/>
        </p:blipFill>
        <p:spPr>
          <a:xfrm>
            <a:off x="4542162" y="2713950"/>
            <a:ext cx="1969512" cy="1904275"/>
          </a:xfrm>
          <a:prstGeom prst="rect">
            <a:avLst/>
          </a:prstGeom>
          <a:noFill/>
          <a:ln>
            <a:noFill/>
          </a:ln>
        </p:spPr>
      </p:pic>
      <p:sp>
        <p:nvSpPr>
          <p:cNvPr id="229" name="Shape 229"/>
          <p:cNvSpPr txBox="1"/>
          <p:nvPr/>
        </p:nvSpPr>
        <p:spPr>
          <a:xfrm>
            <a:off x="2142312" y="1285137"/>
            <a:ext cx="769500" cy="183300"/>
          </a:xfrm>
          <a:prstGeom prst="rect">
            <a:avLst/>
          </a:prstGeom>
          <a:noFill/>
          <a:ln>
            <a:noFill/>
          </a:ln>
        </p:spPr>
        <p:txBody>
          <a:bodyPr lIns="91425" tIns="91425" rIns="91425" bIns="91425" anchor="t" anchorCtr="0">
            <a:noAutofit/>
          </a:bodyPr>
          <a:lstStyle/>
          <a:p>
            <a:pPr lvl="0" algn="ctr" rtl="0">
              <a:spcBef>
                <a:spcPts val="0"/>
              </a:spcBef>
              <a:buNone/>
            </a:pPr>
            <a:r>
              <a:rPr lang="en" sz="900">
                <a:solidFill>
                  <a:srgbClr val="404041"/>
                </a:solidFill>
              </a:rPr>
              <a:t>Drew Conway 2010</a:t>
            </a:r>
          </a:p>
        </p:txBody>
      </p:sp>
      <p:sp>
        <p:nvSpPr>
          <p:cNvPr id="230" name="Shape 230"/>
          <p:cNvSpPr txBox="1"/>
          <p:nvPr/>
        </p:nvSpPr>
        <p:spPr>
          <a:xfrm>
            <a:off x="5134050" y="1723175"/>
            <a:ext cx="1639800" cy="237600"/>
          </a:xfrm>
          <a:prstGeom prst="rect">
            <a:avLst/>
          </a:prstGeom>
          <a:noFill/>
          <a:ln>
            <a:noFill/>
          </a:ln>
        </p:spPr>
        <p:txBody>
          <a:bodyPr lIns="91425" tIns="91425" rIns="91425" bIns="91425" anchor="t" anchorCtr="0">
            <a:noAutofit/>
          </a:bodyPr>
          <a:lstStyle/>
          <a:p>
            <a:pPr lvl="0" algn="l" rtl="0">
              <a:spcBef>
                <a:spcPts val="0"/>
              </a:spcBef>
              <a:buNone/>
            </a:pPr>
            <a:r>
              <a:rPr lang="en" sz="900">
                <a:solidFill>
                  <a:srgbClr val="404041"/>
                </a:solidFill>
              </a:rPr>
              <a:t>Brendan </a:t>
            </a:r>
          </a:p>
          <a:p>
            <a:pPr lvl="0" algn="l" rtl="0">
              <a:spcBef>
                <a:spcPts val="0"/>
              </a:spcBef>
              <a:buNone/>
            </a:pPr>
            <a:r>
              <a:rPr lang="en" sz="900">
                <a:solidFill>
                  <a:srgbClr val="404041"/>
                </a:solidFill>
              </a:rPr>
              <a:t>Tierney</a:t>
            </a:r>
          </a:p>
          <a:p>
            <a:pPr lvl="0" algn="l" rtl="0">
              <a:spcBef>
                <a:spcPts val="0"/>
              </a:spcBef>
              <a:buNone/>
            </a:pPr>
            <a:r>
              <a:rPr lang="en" sz="900">
                <a:solidFill>
                  <a:srgbClr val="404041"/>
                </a:solidFill>
              </a:rPr>
              <a:t> 2012</a:t>
            </a:r>
          </a:p>
        </p:txBody>
      </p:sp>
      <p:sp>
        <p:nvSpPr>
          <p:cNvPr id="231" name="Shape 231"/>
          <p:cNvSpPr txBox="1"/>
          <p:nvPr/>
        </p:nvSpPr>
        <p:spPr>
          <a:xfrm>
            <a:off x="8121200" y="2008750"/>
            <a:ext cx="1102200" cy="286500"/>
          </a:xfrm>
          <a:prstGeom prst="rect">
            <a:avLst/>
          </a:prstGeom>
          <a:noFill/>
          <a:ln>
            <a:noFill/>
          </a:ln>
        </p:spPr>
        <p:txBody>
          <a:bodyPr lIns="91425" tIns="91425" rIns="91425" bIns="91425" anchor="ctr" anchorCtr="0">
            <a:noAutofit/>
          </a:bodyPr>
          <a:lstStyle/>
          <a:p>
            <a:pPr lvl="0" rtl="0">
              <a:spcBef>
                <a:spcPts val="0"/>
              </a:spcBef>
              <a:buNone/>
            </a:pPr>
            <a:r>
              <a:rPr lang="en" sz="900">
                <a:solidFill>
                  <a:schemeClr val="dk1"/>
                </a:solidFill>
              </a:rPr>
              <a:t>Joel Grus 2013</a:t>
            </a:r>
          </a:p>
        </p:txBody>
      </p:sp>
      <p:sp>
        <p:nvSpPr>
          <p:cNvPr id="232" name="Shape 232"/>
          <p:cNvSpPr txBox="1"/>
          <p:nvPr/>
        </p:nvSpPr>
        <p:spPr>
          <a:xfrm>
            <a:off x="7822700" y="4534950"/>
            <a:ext cx="1397700" cy="286500"/>
          </a:xfrm>
          <a:prstGeom prst="rect">
            <a:avLst/>
          </a:prstGeom>
          <a:noFill/>
          <a:ln>
            <a:noFill/>
          </a:ln>
        </p:spPr>
        <p:txBody>
          <a:bodyPr lIns="91425" tIns="91425" rIns="91425" bIns="91425" anchor="ctr" anchorCtr="0">
            <a:noAutofit/>
          </a:bodyPr>
          <a:lstStyle/>
          <a:p>
            <a:pPr lvl="0" rtl="0">
              <a:spcBef>
                <a:spcPts val="0"/>
              </a:spcBef>
              <a:buNone/>
            </a:pPr>
            <a:r>
              <a:rPr lang="en" sz="900">
                <a:solidFill>
                  <a:schemeClr val="dk1"/>
                </a:solidFill>
              </a:rPr>
              <a:t>Ulrich Matter 2013</a:t>
            </a:r>
          </a:p>
        </p:txBody>
      </p:sp>
      <p:sp>
        <p:nvSpPr>
          <p:cNvPr id="233" name="Shape 233"/>
          <p:cNvSpPr txBox="1"/>
          <p:nvPr/>
        </p:nvSpPr>
        <p:spPr>
          <a:xfrm>
            <a:off x="6019750" y="4271725"/>
            <a:ext cx="769500" cy="346500"/>
          </a:xfrm>
          <a:prstGeom prst="rect">
            <a:avLst/>
          </a:prstGeom>
          <a:noFill/>
          <a:ln>
            <a:noFill/>
          </a:ln>
        </p:spPr>
        <p:txBody>
          <a:bodyPr lIns="91425" tIns="91425" rIns="91425" bIns="91425" anchor="ctr" anchorCtr="0">
            <a:noAutofit/>
          </a:bodyPr>
          <a:lstStyle/>
          <a:p>
            <a:pPr lvl="0" rtl="0">
              <a:spcBef>
                <a:spcPts val="0"/>
              </a:spcBef>
              <a:buNone/>
            </a:pPr>
            <a:r>
              <a:rPr lang="en" sz="900">
                <a:solidFill>
                  <a:schemeClr val="dk1"/>
                </a:solidFill>
              </a:rPr>
              <a:t>Harlan </a:t>
            </a:r>
          </a:p>
          <a:p>
            <a:pPr lvl="0" rtl="0">
              <a:spcBef>
                <a:spcPts val="0"/>
              </a:spcBef>
              <a:buNone/>
            </a:pPr>
            <a:r>
              <a:rPr lang="en" sz="900">
                <a:solidFill>
                  <a:schemeClr val="dk1"/>
                </a:solidFill>
              </a:rPr>
              <a:t>Harris</a:t>
            </a:r>
          </a:p>
          <a:p>
            <a:pPr lvl="0" rtl="0">
              <a:spcBef>
                <a:spcPts val="0"/>
              </a:spcBef>
              <a:buNone/>
            </a:pPr>
            <a:r>
              <a:rPr lang="en" sz="900">
                <a:solidFill>
                  <a:schemeClr val="dk1"/>
                </a:solidFill>
              </a:rPr>
              <a:t> 2013</a:t>
            </a:r>
          </a:p>
        </p:txBody>
      </p:sp>
      <p:sp>
        <p:nvSpPr>
          <p:cNvPr id="234" name="Shape 234"/>
          <p:cNvSpPr txBox="1"/>
          <p:nvPr/>
        </p:nvSpPr>
        <p:spPr>
          <a:xfrm>
            <a:off x="79950" y="-76200"/>
            <a:ext cx="939600" cy="492600"/>
          </a:xfrm>
          <a:prstGeom prst="rect">
            <a:avLst/>
          </a:prstGeom>
          <a:noFill/>
          <a:ln>
            <a:noFill/>
          </a:ln>
        </p:spPr>
        <p:txBody>
          <a:bodyPr lIns="91425" tIns="91425" rIns="91425" bIns="91425" anchor="t" anchorCtr="0">
            <a:noAutofit/>
          </a:bodyPr>
          <a:lstStyle/>
          <a:p>
            <a:pPr lvl="0" rtl="0">
              <a:spcBef>
                <a:spcPts val="0"/>
              </a:spcBef>
              <a:buNone/>
            </a:pPr>
            <a:r>
              <a:rPr lang="en" sz="2400" b="1">
                <a:solidFill>
                  <a:srgbClr val="562457"/>
                </a:solidFill>
              </a:rPr>
              <a:t>2010</a:t>
            </a:r>
          </a:p>
        </p:txBody>
      </p:sp>
      <p:sp>
        <p:nvSpPr>
          <p:cNvPr id="235" name="Shape 235"/>
          <p:cNvSpPr txBox="1"/>
          <p:nvPr/>
        </p:nvSpPr>
        <p:spPr>
          <a:xfrm>
            <a:off x="2963775" y="-76200"/>
            <a:ext cx="939600" cy="492600"/>
          </a:xfrm>
          <a:prstGeom prst="rect">
            <a:avLst/>
          </a:prstGeom>
          <a:noFill/>
          <a:ln>
            <a:noFill/>
          </a:ln>
        </p:spPr>
        <p:txBody>
          <a:bodyPr lIns="91425" tIns="91425" rIns="91425" bIns="91425" anchor="t" anchorCtr="0">
            <a:noAutofit/>
          </a:bodyPr>
          <a:lstStyle/>
          <a:p>
            <a:pPr lvl="0" rtl="0">
              <a:spcBef>
                <a:spcPts val="0"/>
              </a:spcBef>
              <a:buNone/>
            </a:pPr>
            <a:r>
              <a:rPr lang="en" sz="2400" b="1">
                <a:solidFill>
                  <a:srgbClr val="562457"/>
                </a:solidFill>
              </a:rPr>
              <a:t>2012</a:t>
            </a:r>
          </a:p>
        </p:txBody>
      </p:sp>
      <p:sp>
        <p:nvSpPr>
          <p:cNvPr id="236" name="Shape 236"/>
          <p:cNvSpPr txBox="1"/>
          <p:nvPr/>
        </p:nvSpPr>
        <p:spPr>
          <a:xfrm>
            <a:off x="8202500" y="-59000"/>
            <a:ext cx="939600" cy="492600"/>
          </a:xfrm>
          <a:prstGeom prst="rect">
            <a:avLst/>
          </a:prstGeom>
          <a:noFill/>
          <a:ln>
            <a:noFill/>
          </a:ln>
        </p:spPr>
        <p:txBody>
          <a:bodyPr lIns="91425" tIns="91425" rIns="91425" bIns="91425" anchor="t" anchorCtr="0">
            <a:noAutofit/>
          </a:bodyPr>
          <a:lstStyle/>
          <a:p>
            <a:pPr lvl="0" rtl="0">
              <a:spcBef>
                <a:spcPts val="0"/>
              </a:spcBef>
              <a:buNone/>
            </a:pPr>
            <a:r>
              <a:rPr lang="en" sz="2400" b="1">
                <a:solidFill>
                  <a:srgbClr val="562457"/>
                </a:solidFill>
              </a:rPr>
              <a:t>2013</a:t>
            </a:r>
          </a:p>
        </p:txBody>
      </p:sp>
      <p:sp>
        <p:nvSpPr>
          <p:cNvPr id="237" name="Shape 237"/>
          <p:cNvSpPr txBox="1"/>
          <p:nvPr/>
        </p:nvSpPr>
        <p:spPr>
          <a:xfrm>
            <a:off x="4161600" y="4534950"/>
            <a:ext cx="824700" cy="237600"/>
          </a:xfrm>
          <a:prstGeom prst="rect">
            <a:avLst/>
          </a:prstGeom>
          <a:solidFill>
            <a:srgbClr val="FFFFFF"/>
          </a:solidFill>
          <a:ln>
            <a:noFill/>
          </a:ln>
        </p:spPr>
        <p:txBody>
          <a:bodyPr lIns="91425" tIns="91425" rIns="91425" bIns="91425" anchor="ctr" anchorCtr="0">
            <a:noAutofit/>
          </a:bodyPr>
          <a:lstStyle/>
          <a:p>
            <a:pPr lvl="0" rtl="0">
              <a:spcBef>
                <a:spcPts val="0"/>
              </a:spcBef>
              <a:buNone/>
            </a:pPr>
            <a:r>
              <a:rPr lang="en" sz="900">
                <a:solidFill>
                  <a:srgbClr val="FFFFFF"/>
                </a:solidFill>
              </a:rPr>
              <a:t>Steven </a:t>
            </a:r>
          </a:p>
          <a:p>
            <a:pPr lvl="0" rtl="0">
              <a:spcBef>
                <a:spcPts val="0"/>
              </a:spcBef>
              <a:buNone/>
            </a:pPr>
            <a:r>
              <a:rPr lang="en" sz="900">
                <a:solidFill>
                  <a:srgbClr val="FFFFFF"/>
                </a:solidFill>
              </a:rPr>
              <a:t>Geringer</a:t>
            </a:r>
          </a:p>
          <a:p>
            <a:pPr lvl="0" rtl="0">
              <a:spcBef>
                <a:spcPts val="0"/>
              </a:spcBef>
              <a:buNone/>
            </a:pPr>
            <a:r>
              <a:rPr lang="en" sz="900">
                <a:solidFill>
                  <a:srgbClr val="FFFFFF"/>
                </a:solidFill>
              </a:rPr>
              <a:t>2014</a:t>
            </a:r>
          </a:p>
        </p:txBody>
      </p:sp>
      <p:pic>
        <p:nvPicPr>
          <p:cNvPr id="238" name="Shape 238"/>
          <p:cNvPicPr preferRelativeResize="0"/>
          <p:nvPr/>
        </p:nvPicPr>
        <p:blipFill>
          <a:blip r:embed="rId8">
            <a:alphaModFix/>
          </a:blip>
          <a:stretch>
            <a:fillRect/>
          </a:stretch>
        </p:blipFill>
        <p:spPr>
          <a:xfrm>
            <a:off x="0" y="4849325"/>
            <a:ext cx="838200" cy="295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cxnSp>
        <p:nvCxnSpPr>
          <p:cNvPr id="243" name="Shape 243"/>
          <p:cNvCxnSpPr/>
          <p:nvPr/>
        </p:nvCxnSpPr>
        <p:spPr>
          <a:xfrm>
            <a:off x="4899987" y="1300875"/>
            <a:ext cx="3009000" cy="32700"/>
          </a:xfrm>
          <a:prstGeom prst="straightConnector1">
            <a:avLst/>
          </a:prstGeom>
          <a:noFill/>
          <a:ln w="38100" cap="flat" cmpd="sng">
            <a:solidFill>
              <a:srgbClr val="88398A"/>
            </a:solidFill>
            <a:prstDash val="solid"/>
            <a:round/>
            <a:headEnd type="none" w="lg" len="lg"/>
            <a:tailEnd type="triangle" w="lg" len="lg"/>
          </a:ln>
        </p:spPr>
      </p:cxnSp>
      <p:cxnSp>
        <p:nvCxnSpPr>
          <p:cNvPr id="244" name="Shape 244"/>
          <p:cNvCxnSpPr/>
          <p:nvPr/>
        </p:nvCxnSpPr>
        <p:spPr>
          <a:xfrm rot="10800000" flipH="1">
            <a:off x="389475" y="1317075"/>
            <a:ext cx="2660700" cy="300"/>
          </a:xfrm>
          <a:prstGeom prst="straightConnector1">
            <a:avLst/>
          </a:prstGeom>
          <a:noFill/>
          <a:ln w="38100" cap="flat" cmpd="sng">
            <a:solidFill>
              <a:srgbClr val="88398A"/>
            </a:solidFill>
            <a:prstDash val="solid"/>
            <a:round/>
            <a:headEnd type="none" w="lg" len="lg"/>
            <a:tailEnd type="triangle" w="lg" len="lg"/>
          </a:ln>
        </p:spPr>
      </p:cxnSp>
      <p:cxnSp>
        <p:nvCxnSpPr>
          <p:cNvPr id="245" name="Shape 245"/>
          <p:cNvCxnSpPr/>
          <p:nvPr/>
        </p:nvCxnSpPr>
        <p:spPr>
          <a:xfrm rot="10800000" flipH="1">
            <a:off x="378025" y="3739625"/>
            <a:ext cx="8832300" cy="6300"/>
          </a:xfrm>
          <a:prstGeom prst="straightConnector1">
            <a:avLst/>
          </a:prstGeom>
          <a:noFill/>
          <a:ln w="38100" cap="flat" cmpd="sng">
            <a:solidFill>
              <a:srgbClr val="88398A"/>
            </a:solidFill>
            <a:prstDash val="solid"/>
            <a:round/>
            <a:headEnd type="triangle" w="lg" len="lg"/>
            <a:tailEnd type="none" w="lg" len="lg"/>
          </a:ln>
        </p:spPr>
      </p:cxnSp>
      <p:cxnSp>
        <p:nvCxnSpPr>
          <p:cNvPr id="246" name="Shape 246"/>
          <p:cNvCxnSpPr/>
          <p:nvPr/>
        </p:nvCxnSpPr>
        <p:spPr>
          <a:xfrm rot="10800000">
            <a:off x="7822700" y="1446500"/>
            <a:ext cx="24300" cy="2436900"/>
          </a:xfrm>
          <a:prstGeom prst="straightConnector1">
            <a:avLst/>
          </a:prstGeom>
          <a:noFill/>
          <a:ln w="38100" cap="flat" cmpd="sng">
            <a:solidFill>
              <a:srgbClr val="88398A"/>
            </a:solidFill>
            <a:prstDash val="solid"/>
            <a:round/>
            <a:headEnd type="none" w="lg" len="lg"/>
            <a:tailEnd type="none" w="lg" len="lg"/>
          </a:ln>
        </p:spPr>
      </p:cxnSp>
      <p:pic>
        <p:nvPicPr>
          <p:cNvPr id="247" name="Shape 247"/>
          <p:cNvPicPr preferRelativeResize="0"/>
          <p:nvPr/>
        </p:nvPicPr>
        <p:blipFill>
          <a:blip r:embed="rId3">
            <a:alphaModFix/>
          </a:blip>
          <a:stretch>
            <a:fillRect/>
          </a:stretch>
        </p:blipFill>
        <p:spPr>
          <a:xfrm>
            <a:off x="559562" y="93400"/>
            <a:ext cx="2162175" cy="2114550"/>
          </a:xfrm>
          <a:prstGeom prst="rect">
            <a:avLst/>
          </a:prstGeom>
          <a:noFill/>
          <a:ln>
            <a:noFill/>
          </a:ln>
        </p:spPr>
      </p:pic>
      <p:pic>
        <p:nvPicPr>
          <p:cNvPr id="248" name="Shape 248"/>
          <p:cNvPicPr preferRelativeResize="0"/>
          <p:nvPr/>
        </p:nvPicPr>
        <p:blipFill>
          <a:blip r:embed="rId4">
            <a:alphaModFix/>
          </a:blip>
          <a:stretch>
            <a:fillRect/>
          </a:stretch>
        </p:blipFill>
        <p:spPr>
          <a:xfrm>
            <a:off x="6855574" y="2546637"/>
            <a:ext cx="2354749" cy="2126625"/>
          </a:xfrm>
          <a:prstGeom prst="rect">
            <a:avLst/>
          </a:prstGeom>
          <a:noFill/>
          <a:ln>
            <a:noFill/>
          </a:ln>
        </p:spPr>
      </p:pic>
      <p:sp>
        <p:nvSpPr>
          <p:cNvPr id="249" name="Shape 249"/>
          <p:cNvSpPr txBox="1">
            <a:spLocks noGrp="1"/>
          </p:cNvSpPr>
          <p:nvPr>
            <p:ph type="title"/>
          </p:nvPr>
        </p:nvSpPr>
        <p:spPr>
          <a:xfrm>
            <a:off x="325450" y="2143050"/>
            <a:ext cx="3226800" cy="857400"/>
          </a:xfrm>
          <a:prstGeom prst="rect">
            <a:avLst/>
          </a:prstGeom>
        </p:spPr>
        <p:txBody>
          <a:bodyPr lIns="91425" tIns="91425" rIns="91425" bIns="91425" anchor="t" anchorCtr="0">
            <a:noAutofit/>
          </a:bodyPr>
          <a:lstStyle/>
          <a:p>
            <a:pPr lvl="0" rtl="0">
              <a:spcBef>
                <a:spcPts val="0"/>
              </a:spcBef>
              <a:buNone/>
            </a:pPr>
            <a:r>
              <a:rPr lang="en">
                <a:solidFill>
                  <a:srgbClr val="88398A"/>
                </a:solidFill>
              </a:rPr>
              <a:t>Venn Timeline</a:t>
            </a:r>
          </a:p>
        </p:txBody>
      </p:sp>
      <p:sp>
        <p:nvSpPr>
          <p:cNvPr id="250" name="Shape 250"/>
          <p:cNvSpPr txBox="1"/>
          <p:nvPr/>
        </p:nvSpPr>
        <p:spPr>
          <a:xfrm>
            <a:off x="1070550" y="4797000"/>
            <a:ext cx="8351400" cy="346500"/>
          </a:xfrm>
          <a:prstGeom prst="rect">
            <a:avLst/>
          </a:prstGeom>
          <a:noFill/>
          <a:ln>
            <a:noFill/>
          </a:ln>
        </p:spPr>
        <p:txBody>
          <a:bodyPr lIns="91425" tIns="91425" rIns="91425" bIns="91425" anchor="ctr" anchorCtr="0">
            <a:noAutofit/>
          </a:bodyPr>
          <a:lstStyle/>
          <a:p>
            <a:pPr lvl="0" rtl="0">
              <a:spcBef>
                <a:spcPts val="0"/>
              </a:spcBef>
              <a:buNone/>
            </a:pPr>
            <a:r>
              <a:rPr lang="en" i="1">
                <a:solidFill>
                  <a:srgbClr val="999999"/>
                </a:solidFill>
              </a:rPr>
              <a:t>David Taylor - http://www.kdnuggets.com/2016/10/battle-data-science-venn-diagrams.html</a:t>
            </a:r>
          </a:p>
        </p:txBody>
      </p:sp>
      <p:pic>
        <p:nvPicPr>
          <p:cNvPr id="251" name="Shape 251"/>
          <p:cNvPicPr preferRelativeResize="0"/>
          <p:nvPr/>
        </p:nvPicPr>
        <p:blipFill rotWithShape="1">
          <a:blip r:embed="rId5">
            <a:alphaModFix/>
          </a:blip>
          <a:srcRect t="8130" r="1448" b="2423"/>
          <a:stretch/>
        </p:blipFill>
        <p:spPr>
          <a:xfrm>
            <a:off x="3068900" y="23750"/>
            <a:ext cx="2640225" cy="2126624"/>
          </a:xfrm>
          <a:prstGeom prst="rect">
            <a:avLst/>
          </a:prstGeom>
          <a:noFill/>
          <a:ln>
            <a:noFill/>
          </a:ln>
        </p:spPr>
      </p:pic>
      <p:pic>
        <p:nvPicPr>
          <p:cNvPr id="252" name="Shape 252"/>
          <p:cNvPicPr preferRelativeResize="0"/>
          <p:nvPr/>
        </p:nvPicPr>
        <p:blipFill>
          <a:blip r:embed="rId6">
            <a:alphaModFix/>
          </a:blip>
          <a:stretch>
            <a:fillRect/>
          </a:stretch>
        </p:blipFill>
        <p:spPr>
          <a:xfrm>
            <a:off x="5904889" y="23725"/>
            <a:ext cx="3242985" cy="2253875"/>
          </a:xfrm>
          <a:prstGeom prst="rect">
            <a:avLst/>
          </a:prstGeom>
          <a:noFill/>
          <a:ln>
            <a:noFill/>
          </a:ln>
        </p:spPr>
      </p:pic>
      <p:pic>
        <p:nvPicPr>
          <p:cNvPr id="253" name="Shape 253"/>
          <p:cNvPicPr preferRelativeResize="0"/>
          <p:nvPr/>
        </p:nvPicPr>
        <p:blipFill rotWithShape="1">
          <a:blip r:embed="rId7">
            <a:alphaModFix/>
          </a:blip>
          <a:srcRect l="5427" t="4520" r="2584" b="5421"/>
          <a:stretch/>
        </p:blipFill>
        <p:spPr>
          <a:xfrm>
            <a:off x="4542162" y="2713950"/>
            <a:ext cx="1969512" cy="1904275"/>
          </a:xfrm>
          <a:prstGeom prst="rect">
            <a:avLst/>
          </a:prstGeom>
          <a:noFill/>
          <a:ln>
            <a:noFill/>
          </a:ln>
        </p:spPr>
      </p:pic>
      <p:pic>
        <p:nvPicPr>
          <p:cNvPr id="254" name="Shape 254"/>
          <p:cNvPicPr preferRelativeResize="0"/>
          <p:nvPr/>
        </p:nvPicPr>
        <p:blipFill rotWithShape="1">
          <a:blip r:embed="rId8">
            <a:alphaModFix/>
          </a:blip>
          <a:srcRect t="15088"/>
          <a:stretch/>
        </p:blipFill>
        <p:spPr>
          <a:xfrm>
            <a:off x="746550" y="2757273"/>
            <a:ext cx="3176623" cy="2018825"/>
          </a:xfrm>
          <a:prstGeom prst="rect">
            <a:avLst/>
          </a:prstGeom>
          <a:noFill/>
          <a:ln>
            <a:noFill/>
          </a:ln>
        </p:spPr>
      </p:pic>
      <p:sp>
        <p:nvSpPr>
          <p:cNvPr id="255" name="Shape 255"/>
          <p:cNvSpPr txBox="1"/>
          <p:nvPr/>
        </p:nvSpPr>
        <p:spPr>
          <a:xfrm>
            <a:off x="2142312" y="1285137"/>
            <a:ext cx="769500" cy="183300"/>
          </a:xfrm>
          <a:prstGeom prst="rect">
            <a:avLst/>
          </a:prstGeom>
          <a:noFill/>
          <a:ln>
            <a:noFill/>
          </a:ln>
        </p:spPr>
        <p:txBody>
          <a:bodyPr lIns="91425" tIns="91425" rIns="91425" bIns="91425" anchor="t" anchorCtr="0">
            <a:noAutofit/>
          </a:bodyPr>
          <a:lstStyle/>
          <a:p>
            <a:pPr lvl="0" algn="ctr" rtl="0">
              <a:spcBef>
                <a:spcPts val="0"/>
              </a:spcBef>
              <a:buNone/>
            </a:pPr>
            <a:r>
              <a:rPr lang="en" sz="900">
                <a:solidFill>
                  <a:srgbClr val="404041"/>
                </a:solidFill>
              </a:rPr>
              <a:t>Drew Conway 2010</a:t>
            </a:r>
          </a:p>
        </p:txBody>
      </p:sp>
      <p:sp>
        <p:nvSpPr>
          <p:cNvPr id="256" name="Shape 256"/>
          <p:cNvSpPr txBox="1"/>
          <p:nvPr/>
        </p:nvSpPr>
        <p:spPr>
          <a:xfrm>
            <a:off x="5134050" y="1723175"/>
            <a:ext cx="1639800" cy="237600"/>
          </a:xfrm>
          <a:prstGeom prst="rect">
            <a:avLst/>
          </a:prstGeom>
          <a:noFill/>
          <a:ln>
            <a:noFill/>
          </a:ln>
        </p:spPr>
        <p:txBody>
          <a:bodyPr lIns="91425" tIns="91425" rIns="91425" bIns="91425" anchor="t" anchorCtr="0">
            <a:noAutofit/>
          </a:bodyPr>
          <a:lstStyle/>
          <a:p>
            <a:pPr lvl="0" algn="l" rtl="0">
              <a:spcBef>
                <a:spcPts val="0"/>
              </a:spcBef>
              <a:buNone/>
            </a:pPr>
            <a:r>
              <a:rPr lang="en" sz="900">
                <a:solidFill>
                  <a:srgbClr val="404041"/>
                </a:solidFill>
              </a:rPr>
              <a:t>Brendan </a:t>
            </a:r>
          </a:p>
          <a:p>
            <a:pPr lvl="0" algn="l" rtl="0">
              <a:spcBef>
                <a:spcPts val="0"/>
              </a:spcBef>
              <a:buNone/>
            </a:pPr>
            <a:r>
              <a:rPr lang="en" sz="900">
                <a:solidFill>
                  <a:srgbClr val="404041"/>
                </a:solidFill>
              </a:rPr>
              <a:t>Tierney</a:t>
            </a:r>
          </a:p>
          <a:p>
            <a:pPr lvl="0" algn="l" rtl="0">
              <a:spcBef>
                <a:spcPts val="0"/>
              </a:spcBef>
              <a:buNone/>
            </a:pPr>
            <a:r>
              <a:rPr lang="en" sz="900">
                <a:solidFill>
                  <a:srgbClr val="404041"/>
                </a:solidFill>
              </a:rPr>
              <a:t> 2012</a:t>
            </a:r>
          </a:p>
        </p:txBody>
      </p:sp>
      <p:sp>
        <p:nvSpPr>
          <p:cNvPr id="257" name="Shape 257"/>
          <p:cNvSpPr txBox="1"/>
          <p:nvPr/>
        </p:nvSpPr>
        <p:spPr>
          <a:xfrm>
            <a:off x="8121200" y="2008750"/>
            <a:ext cx="1102200" cy="286500"/>
          </a:xfrm>
          <a:prstGeom prst="rect">
            <a:avLst/>
          </a:prstGeom>
          <a:noFill/>
          <a:ln>
            <a:noFill/>
          </a:ln>
        </p:spPr>
        <p:txBody>
          <a:bodyPr lIns="91425" tIns="91425" rIns="91425" bIns="91425" anchor="ctr" anchorCtr="0">
            <a:noAutofit/>
          </a:bodyPr>
          <a:lstStyle/>
          <a:p>
            <a:pPr lvl="0" rtl="0">
              <a:spcBef>
                <a:spcPts val="0"/>
              </a:spcBef>
              <a:buNone/>
            </a:pPr>
            <a:r>
              <a:rPr lang="en" sz="900">
                <a:solidFill>
                  <a:schemeClr val="dk1"/>
                </a:solidFill>
              </a:rPr>
              <a:t>Joel Grus 2013</a:t>
            </a:r>
          </a:p>
        </p:txBody>
      </p:sp>
      <p:sp>
        <p:nvSpPr>
          <p:cNvPr id="258" name="Shape 258"/>
          <p:cNvSpPr txBox="1"/>
          <p:nvPr/>
        </p:nvSpPr>
        <p:spPr>
          <a:xfrm>
            <a:off x="7822700" y="4534950"/>
            <a:ext cx="1397700" cy="286500"/>
          </a:xfrm>
          <a:prstGeom prst="rect">
            <a:avLst/>
          </a:prstGeom>
          <a:noFill/>
          <a:ln>
            <a:noFill/>
          </a:ln>
        </p:spPr>
        <p:txBody>
          <a:bodyPr lIns="91425" tIns="91425" rIns="91425" bIns="91425" anchor="ctr" anchorCtr="0">
            <a:noAutofit/>
          </a:bodyPr>
          <a:lstStyle/>
          <a:p>
            <a:pPr lvl="0" rtl="0">
              <a:spcBef>
                <a:spcPts val="0"/>
              </a:spcBef>
              <a:buNone/>
            </a:pPr>
            <a:r>
              <a:rPr lang="en" sz="900">
                <a:solidFill>
                  <a:schemeClr val="dk1"/>
                </a:solidFill>
              </a:rPr>
              <a:t>Ulrich Matter 2013</a:t>
            </a:r>
          </a:p>
        </p:txBody>
      </p:sp>
      <p:sp>
        <p:nvSpPr>
          <p:cNvPr id="259" name="Shape 259"/>
          <p:cNvSpPr txBox="1"/>
          <p:nvPr/>
        </p:nvSpPr>
        <p:spPr>
          <a:xfrm>
            <a:off x="6019750" y="4271725"/>
            <a:ext cx="769500" cy="346500"/>
          </a:xfrm>
          <a:prstGeom prst="rect">
            <a:avLst/>
          </a:prstGeom>
          <a:noFill/>
          <a:ln>
            <a:noFill/>
          </a:ln>
        </p:spPr>
        <p:txBody>
          <a:bodyPr lIns="91425" tIns="91425" rIns="91425" bIns="91425" anchor="ctr" anchorCtr="0">
            <a:noAutofit/>
          </a:bodyPr>
          <a:lstStyle/>
          <a:p>
            <a:pPr lvl="0" rtl="0">
              <a:spcBef>
                <a:spcPts val="0"/>
              </a:spcBef>
              <a:buNone/>
            </a:pPr>
            <a:r>
              <a:rPr lang="en" sz="900">
                <a:solidFill>
                  <a:schemeClr val="dk1"/>
                </a:solidFill>
              </a:rPr>
              <a:t>Harlan </a:t>
            </a:r>
          </a:p>
          <a:p>
            <a:pPr lvl="0" rtl="0">
              <a:spcBef>
                <a:spcPts val="0"/>
              </a:spcBef>
              <a:buNone/>
            </a:pPr>
            <a:r>
              <a:rPr lang="en" sz="900">
                <a:solidFill>
                  <a:schemeClr val="dk1"/>
                </a:solidFill>
              </a:rPr>
              <a:t>Harris</a:t>
            </a:r>
          </a:p>
          <a:p>
            <a:pPr lvl="0" rtl="0">
              <a:spcBef>
                <a:spcPts val="0"/>
              </a:spcBef>
              <a:buNone/>
            </a:pPr>
            <a:r>
              <a:rPr lang="en" sz="900">
                <a:solidFill>
                  <a:schemeClr val="dk1"/>
                </a:solidFill>
              </a:rPr>
              <a:t> 2013</a:t>
            </a:r>
          </a:p>
        </p:txBody>
      </p:sp>
      <p:sp>
        <p:nvSpPr>
          <p:cNvPr id="260" name="Shape 260"/>
          <p:cNvSpPr txBox="1"/>
          <p:nvPr/>
        </p:nvSpPr>
        <p:spPr>
          <a:xfrm>
            <a:off x="3379375" y="4435675"/>
            <a:ext cx="824700" cy="237600"/>
          </a:xfrm>
          <a:prstGeom prst="rect">
            <a:avLst/>
          </a:prstGeom>
          <a:noFill/>
          <a:ln>
            <a:noFill/>
          </a:ln>
        </p:spPr>
        <p:txBody>
          <a:bodyPr lIns="91425" tIns="91425" rIns="91425" bIns="91425" anchor="ctr" anchorCtr="0">
            <a:noAutofit/>
          </a:bodyPr>
          <a:lstStyle/>
          <a:p>
            <a:pPr lvl="0" rtl="0">
              <a:spcBef>
                <a:spcPts val="0"/>
              </a:spcBef>
              <a:buNone/>
            </a:pPr>
            <a:r>
              <a:rPr lang="en" sz="900"/>
              <a:t>Steven </a:t>
            </a:r>
          </a:p>
          <a:p>
            <a:pPr lvl="0" rtl="0">
              <a:spcBef>
                <a:spcPts val="0"/>
              </a:spcBef>
              <a:buNone/>
            </a:pPr>
            <a:r>
              <a:rPr lang="en" sz="900"/>
              <a:t>Geringer</a:t>
            </a:r>
          </a:p>
          <a:p>
            <a:pPr lvl="0" rtl="0">
              <a:spcBef>
                <a:spcPts val="0"/>
              </a:spcBef>
              <a:buNone/>
            </a:pPr>
            <a:r>
              <a:rPr lang="en" sz="900"/>
              <a:t>2014</a:t>
            </a:r>
          </a:p>
        </p:txBody>
      </p:sp>
      <p:sp>
        <p:nvSpPr>
          <p:cNvPr id="261" name="Shape 261"/>
          <p:cNvSpPr txBox="1"/>
          <p:nvPr/>
        </p:nvSpPr>
        <p:spPr>
          <a:xfrm>
            <a:off x="79950" y="-76200"/>
            <a:ext cx="939600" cy="492600"/>
          </a:xfrm>
          <a:prstGeom prst="rect">
            <a:avLst/>
          </a:prstGeom>
          <a:noFill/>
          <a:ln>
            <a:noFill/>
          </a:ln>
        </p:spPr>
        <p:txBody>
          <a:bodyPr lIns="91425" tIns="91425" rIns="91425" bIns="91425" anchor="t" anchorCtr="0">
            <a:noAutofit/>
          </a:bodyPr>
          <a:lstStyle/>
          <a:p>
            <a:pPr lvl="0" rtl="0">
              <a:spcBef>
                <a:spcPts val="0"/>
              </a:spcBef>
              <a:buNone/>
            </a:pPr>
            <a:r>
              <a:rPr lang="en" sz="2400" b="1">
                <a:solidFill>
                  <a:srgbClr val="562457"/>
                </a:solidFill>
              </a:rPr>
              <a:t>2010</a:t>
            </a:r>
          </a:p>
        </p:txBody>
      </p:sp>
      <p:sp>
        <p:nvSpPr>
          <p:cNvPr id="262" name="Shape 262"/>
          <p:cNvSpPr txBox="1"/>
          <p:nvPr/>
        </p:nvSpPr>
        <p:spPr>
          <a:xfrm>
            <a:off x="2963775" y="-76200"/>
            <a:ext cx="939600" cy="492600"/>
          </a:xfrm>
          <a:prstGeom prst="rect">
            <a:avLst/>
          </a:prstGeom>
          <a:noFill/>
          <a:ln>
            <a:noFill/>
          </a:ln>
        </p:spPr>
        <p:txBody>
          <a:bodyPr lIns="91425" tIns="91425" rIns="91425" bIns="91425" anchor="t" anchorCtr="0">
            <a:noAutofit/>
          </a:bodyPr>
          <a:lstStyle/>
          <a:p>
            <a:pPr lvl="0" rtl="0">
              <a:spcBef>
                <a:spcPts val="0"/>
              </a:spcBef>
              <a:buNone/>
            </a:pPr>
            <a:r>
              <a:rPr lang="en" sz="2400" b="1">
                <a:solidFill>
                  <a:srgbClr val="562457"/>
                </a:solidFill>
              </a:rPr>
              <a:t>2012</a:t>
            </a:r>
          </a:p>
        </p:txBody>
      </p:sp>
      <p:sp>
        <p:nvSpPr>
          <p:cNvPr id="263" name="Shape 263"/>
          <p:cNvSpPr txBox="1"/>
          <p:nvPr/>
        </p:nvSpPr>
        <p:spPr>
          <a:xfrm>
            <a:off x="8202500" y="-59000"/>
            <a:ext cx="939600" cy="492600"/>
          </a:xfrm>
          <a:prstGeom prst="rect">
            <a:avLst/>
          </a:prstGeom>
          <a:noFill/>
          <a:ln>
            <a:noFill/>
          </a:ln>
        </p:spPr>
        <p:txBody>
          <a:bodyPr lIns="91425" tIns="91425" rIns="91425" bIns="91425" anchor="t" anchorCtr="0">
            <a:noAutofit/>
          </a:bodyPr>
          <a:lstStyle/>
          <a:p>
            <a:pPr lvl="0" rtl="0">
              <a:spcBef>
                <a:spcPts val="0"/>
              </a:spcBef>
              <a:buNone/>
            </a:pPr>
            <a:r>
              <a:rPr lang="en" sz="2400" b="1">
                <a:solidFill>
                  <a:srgbClr val="562457"/>
                </a:solidFill>
              </a:rPr>
              <a:t>2013</a:t>
            </a:r>
          </a:p>
        </p:txBody>
      </p:sp>
      <p:sp>
        <p:nvSpPr>
          <p:cNvPr id="264" name="Shape 264"/>
          <p:cNvSpPr txBox="1"/>
          <p:nvPr/>
        </p:nvSpPr>
        <p:spPr>
          <a:xfrm>
            <a:off x="3116175" y="2337225"/>
            <a:ext cx="939600" cy="492600"/>
          </a:xfrm>
          <a:prstGeom prst="rect">
            <a:avLst/>
          </a:prstGeom>
          <a:noFill/>
          <a:ln>
            <a:noFill/>
          </a:ln>
        </p:spPr>
        <p:txBody>
          <a:bodyPr lIns="91425" tIns="91425" rIns="91425" bIns="91425" anchor="t" anchorCtr="0">
            <a:noAutofit/>
          </a:bodyPr>
          <a:lstStyle/>
          <a:p>
            <a:pPr lvl="0" rtl="0">
              <a:spcBef>
                <a:spcPts val="0"/>
              </a:spcBef>
              <a:buNone/>
            </a:pPr>
            <a:r>
              <a:rPr lang="en" sz="2400" b="1">
                <a:solidFill>
                  <a:srgbClr val="562457"/>
                </a:solidFill>
              </a:rPr>
              <a:t>2014</a:t>
            </a:r>
          </a:p>
        </p:txBody>
      </p:sp>
      <p:sp>
        <p:nvSpPr>
          <p:cNvPr id="265" name="Shape 265"/>
          <p:cNvSpPr txBox="1"/>
          <p:nvPr/>
        </p:nvSpPr>
        <p:spPr>
          <a:xfrm>
            <a:off x="4161600" y="4534950"/>
            <a:ext cx="824700" cy="237600"/>
          </a:xfrm>
          <a:prstGeom prst="rect">
            <a:avLst/>
          </a:prstGeom>
          <a:solidFill>
            <a:srgbClr val="FFFFFF"/>
          </a:solidFill>
          <a:ln>
            <a:noFill/>
          </a:ln>
        </p:spPr>
        <p:txBody>
          <a:bodyPr lIns="91425" tIns="91425" rIns="91425" bIns="91425" anchor="ctr" anchorCtr="0">
            <a:noAutofit/>
          </a:bodyPr>
          <a:lstStyle/>
          <a:p>
            <a:pPr lvl="0" rtl="0">
              <a:spcBef>
                <a:spcPts val="0"/>
              </a:spcBef>
              <a:buNone/>
            </a:pPr>
            <a:r>
              <a:rPr lang="en" sz="900">
                <a:solidFill>
                  <a:srgbClr val="FFFFFF"/>
                </a:solidFill>
              </a:rPr>
              <a:t>Steven </a:t>
            </a:r>
          </a:p>
          <a:p>
            <a:pPr lvl="0" rtl="0">
              <a:spcBef>
                <a:spcPts val="0"/>
              </a:spcBef>
              <a:buNone/>
            </a:pPr>
            <a:r>
              <a:rPr lang="en" sz="900">
                <a:solidFill>
                  <a:srgbClr val="FFFFFF"/>
                </a:solidFill>
              </a:rPr>
              <a:t>Geringer</a:t>
            </a:r>
          </a:p>
          <a:p>
            <a:pPr lvl="0" rtl="0">
              <a:spcBef>
                <a:spcPts val="0"/>
              </a:spcBef>
              <a:buNone/>
            </a:pPr>
            <a:r>
              <a:rPr lang="en" sz="900">
                <a:solidFill>
                  <a:srgbClr val="FFFFFF"/>
                </a:solidFill>
              </a:rPr>
              <a:t>2014</a:t>
            </a:r>
          </a:p>
        </p:txBody>
      </p:sp>
      <p:pic>
        <p:nvPicPr>
          <p:cNvPr id="266" name="Shape 266"/>
          <p:cNvPicPr preferRelativeResize="0"/>
          <p:nvPr/>
        </p:nvPicPr>
        <p:blipFill>
          <a:blip r:embed="rId9">
            <a:alphaModFix/>
          </a:blip>
          <a:stretch>
            <a:fillRect/>
          </a:stretch>
        </p:blipFill>
        <p:spPr>
          <a:xfrm>
            <a:off x="0" y="4849325"/>
            <a:ext cx="838200" cy="295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p:nvPr/>
        </p:nvSpPr>
        <p:spPr>
          <a:xfrm>
            <a:off x="5894750" y="4570475"/>
            <a:ext cx="3139500" cy="294900"/>
          </a:xfrm>
          <a:prstGeom prst="rect">
            <a:avLst/>
          </a:prstGeom>
          <a:noFill/>
          <a:ln>
            <a:noFill/>
          </a:ln>
        </p:spPr>
        <p:txBody>
          <a:bodyPr lIns="91425" tIns="91425" rIns="91425" bIns="91425" anchor="ctr" anchorCtr="0">
            <a:noAutofit/>
          </a:bodyPr>
          <a:lstStyle/>
          <a:p>
            <a:pPr lvl="0" rtl="0">
              <a:spcBef>
                <a:spcPts val="0"/>
              </a:spcBef>
              <a:buClr>
                <a:srgbClr val="000000"/>
              </a:buClr>
              <a:buSzPct val="122222"/>
              <a:buFont typeface="Arial"/>
              <a:buNone/>
            </a:pPr>
            <a:r>
              <a:rPr lang="en" sz="900">
                <a:solidFill>
                  <a:srgbClr val="999999"/>
                </a:solidFill>
              </a:rPr>
              <a:t>http://nirvacana.com/thoughts/becoming-a-data-scientist/</a:t>
            </a:r>
          </a:p>
        </p:txBody>
      </p:sp>
      <p:pic>
        <p:nvPicPr>
          <p:cNvPr id="272" name="Shape 272"/>
          <p:cNvPicPr preferRelativeResize="0"/>
          <p:nvPr/>
        </p:nvPicPr>
        <p:blipFill>
          <a:blip r:embed="rId3">
            <a:alphaModFix/>
          </a:blip>
          <a:stretch>
            <a:fillRect/>
          </a:stretch>
        </p:blipFill>
        <p:spPr>
          <a:xfrm>
            <a:off x="4265600" y="700624"/>
            <a:ext cx="4768650" cy="3869850"/>
          </a:xfrm>
          <a:prstGeom prst="rect">
            <a:avLst/>
          </a:prstGeom>
          <a:noFill/>
          <a:ln>
            <a:noFill/>
          </a:ln>
        </p:spPr>
      </p:pic>
      <p:pic>
        <p:nvPicPr>
          <p:cNvPr id="273" name="Shape 273"/>
          <p:cNvPicPr preferRelativeResize="0"/>
          <p:nvPr/>
        </p:nvPicPr>
        <p:blipFill rotWithShape="1">
          <a:blip r:embed="rId4">
            <a:alphaModFix/>
          </a:blip>
          <a:srcRect l="3941" r="1994"/>
          <a:stretch/>
        </p:blipFill>
        <p:spPr>
          <a:xfrm>
            <a:off x="58325" y="0"/>
            <a:ext cx="4256100" cy="2472849"/>
          </a:xfrm>
          <a:prstGeom prst="rect">
            <a:avLst/>
          </a:prstGeom>
          <a:noFill/>
          <a:ln>
            <a:noFill/>
          </a:ln>
        </p:spPr>
      </p:pic>
      <p:sp>
        <p:nvSpPr>
          <p:cNvPr id="274" name="Shape 274"/>
          <p:cNvSpPr txBox="1"/>
          <p:nvPr/>
        </p:nvSpPr>
        <p:spPr>
          <a:xfrm>
            <a:off x="58325" y="2310750"/>
            <a:ext cx="4126800" cy="294900"/>
          </a:xfrm>
          <a:prstGeom prst="rect">
            <a:avLst/>
          </a:prstGeom>
          <a:noFill/>
          <a:ln>
            <a:noFill/>
          </a:ln>
        </p:spPr>
        <p:txBody>
          <a:bodyPr lIns="91425" tIns="91425" rIns="91425" bIns="91425" anchor="ctr" anchorCtr="0">
            <a:noAutofit/>
          </a:bodyPr>
          <a:lstStyle/>
          <a:p>
            <a:pPr lvl="0" rtl="0">
              <a:spcBef>
                <a:spcPts val="0"/>
              </a:spcBef>
              <a:buNone/>
            </a:pPr>
            <a:r>
              <a:rPr lang="en" sz="900">
                <a:solidFill>
                  <a:srgbClr val="B7B7B7"/>
                </a:solidFill>
              </a:rPr>
              <a:t>http://www.kdnuggets.com/2016/10/deep-learning-key-terms-explained.html</a:t>
            </a:r>
          </a:p>
        </p:txBody>
      </p:sp>
      <p:pic>
        <p:nvPicPr>
          <p:cNvPr id="275" name="Shape 275"/>
          <p:cNvPicPr preferRelativeResize="0"/>
          <p:nvPr/>
        </p:nvPicPr>
        <p:blipFill>
          <a:blip r:embed="rId5">
            <a:alphaModFix/>
          </a:blip>
          <a:stretch>
            <a:fillRect/>
          </a:stretch>
        </p:blipFill>
        <p:spPr>
          <a:xfrm>
            <a:off x="0" y="4849325"/>
            <a:ext cx="838200" cy="295275"/>
          </a:xfrm>
          <a:prstGeom prst="rect">
            <a:avLst/>
          </a:prstGeom>
          <a:noFill/>
          <a:ln>
            <a:noFill/>
          </a:ln>
        </p:spPr>
      </p:pic>
      <p:pic>
        <p:nvPicPr>
          <p:cNvPr id="276" name="Shape 276"/>
          <p:cNvPicPr preferRelativeResize="0"/>
          <p:nvPr/>
        </p:nvPicPr>
        <p:blipFill>
          <a:blip r:embed="rId6">
            <a:alphaModFix/>
          </a:blip>
          <a:stretch>
            <a:fillRect/>
          </a:stretch>
        </p:blipFill>
        <p:spPr>
          <a:xfrm>
            <a:off x="150423" y="2545924"/>
            <a:ext cx="4071913" cy="2057675"/>
          </a:xfrm>
          <a:prstGeom prst="rect">
            <a:avLst/>
          </a:prstGeom>
          <a:noFill/>
          <a:ln>
            <a:noFill/>
          </a:ln>
        </p:spPr>
      </p:pic>
      <p:sp>
        <p:nvSpPr>
          <p:cNvPr id="277" name="Shape 277"/>
          <p:cNvSpPr txBox="1"/>
          <p:nvPr/>
        </p:nvSpPr>
        <p:spPr>
          <a:xfrm>
            <a:off x="185125" y="4570475"/>
            <a:ext cx="5544900" cy="294900"/>
          </a:xfrm>
          <a:prstGeom prst="rect">
            <a:avLst/>
          </a:prstGeom>
          <a:noFill/>
          <a:ln>
            <a:noFill/>
          </a:ln>
        </p:spPr>
        <p:txBody>
          <a:bodyPr lIns="91425" tIns="91425" rIns="91425" bIns="91425" anchor="ctr" anchorCtr="0">
            <a:noAutofit/>
          </a:bodyPr>
          <a:lstStyle/>
          <a:p>
            <a:pPr lvl="0" rtl="0">
              <a:spcBef>
                <a:spcPts val="0"/>
              </a:spcBef>
              <a:buNone/>
            </a:pPr>
            <a:r>
              <a:rPr lang="en" sz="900">
                <a:solidFill>
                  <a:srgbClr val="999999"/>
                </a:solidFill>
              </a:rPr>
              <a:t>http://www.forbes.com/sites/gilpress/2013/05/28/a-very-short-history-of-data-science/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87700" y="0"/>
            <a:ext cx="6859200" cy="857400"/>
          </a:xfrm>
          <a:prstGeom prst="rect">
            <a:avLst/>
          </a:prstGeom>
        </p:spPr>
        <p:txBody>
          <a:bodyPr lIns="91425" tIns="91425" rIns="91425" bIns="91425" anchor="t" anchorCtr="0">
            <a:noAutofit/>
          </a:bodyPr>
          <a:lstStyle/>
          <a:p>
            <a:pPr lvl="0" rtl="0">
              <a:spcBef>
                <a:spcPts val="0"/>
              </a:spcBef>
              <a:buNone/>
            </a:pPr>
            <a:r>
              <a:rPr lang="en" sz="2200">
                <a:solidFill>
                  <a:srgbClr val="88398A"/>
                </a:solidFill>
              </a:rPr>
              <a:t>Data Science context - Micro &amp; Macro</a:t>
            </a:r>
          </a:p>
        </p:txBody>
      </p:sp>
      <p:sp>
        <p:nvSpPr>
          <p:cNvPr id="283" name="Shape 283"/>
          <p:cNvSpPr/>
          <p:nvPr/>
        </p:nvSpPr>
        <p:spPr>
          <a:xfrm>
            <a:off x="231599" y="572325"/>
            <a:ext cx="6123300" cy="4353300"/>
          </a:xfrm>
          <a:prstGeom prst="ellipse">
            <a:avLst/>
          </a:prstGeom>
          <a:noFill/>
          <a:ln w="28575" cap="flat" cmpd="sng">
            <a:solidFill>
              <a:srgbClr val="88398A"/>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000" b="1">
                <a:solidFill>
                  <a:srgbClr val="88398A"/>
                </a:solidFill>
                <a:latin typeface="Titillium Web"/>
                <a:ea typeface="Titillium Web"/>
                <a:cs typeface="Titillium Web"/>
                <a:sym typeface="Titillium Web"/>
              </a:rPr>
              <a:t>Data Scientist</a:t>
            </a:r>
          </a:p>
        </p:txBody>
      </p:sp>
      <p:sp>
        <p:nvSpPr>
          <p:cNvPr id="284" name="Shape 284"/>
          <p:cNvSpPr/>
          <p:nvPr/>
        </p:nvSpPr>
        <p:spPr>
          <a:xfrm>
            <a:off x="5216550" y="2859250"/>
            <a:ext cx="3630900" cy="2220900"/>
          </a:xfrm>
          <a:prstGeom prst="ellipse">
            <a:avLst/>
          </a:prstGeom>
          <a:noFill/>
          <a:ln w="28575" cap="flat" cmpd="sng">
            <a:solidFill>
              <a:srgbClr val="D9D9D9"/>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b="1">
                <a:solidFill>
                  <a:srgbClr val="562457"/>
                </a:solidFill>
                <a:latin typeface="Titillium Web"/>
                <a:ea typeface="Titillium Web"/>
                <a:cs typeface="Titillium Web"/>
                <a:sym typeface="Titillium Web"/>
              </a:rPr>
              <a:t>Software Engineer</a:t>
            </a:r>
          </a:p>
        </p:txBody>
      </p:sp>
      <p:sp>
        <p:nvSpPr>
          <p:cNvPr id="285" name="Shape 285"/>
          <p:cNvSpPr/>
          <p:nvPr/>
        </p:nvSpPr>
        <p:spPr>
          <a:xfrm>
            <a:off x="4324325" y="299325"/>
            <a:ext cx="4497900" cy="2601900"/>
          </a:xfrm>
          <a:prstGeom prst="ellipse">
            <a:avLst/>
          </a:prstGeom>
          <a:noFill/>
          <a:ln w="28575" cap="flat" cmpd="sng">
            <a:solidFill>
              <a:srgbClr val="D9D9D9"/>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b="1">
                <a:solidFill>
                  <a:srgbClr val="88398A"/>
                </a:solidFill>
                <a:latin typeface="Titillium Web"/>
                <a:ea typeface="Titillium Web"/>
                <a:cs typeface="Titillium Web"/>
                <a:sym typeface="Titillium Web"/>
              </a:rPr>
              <a:t>        </a:t>
            </a:r>
            <a:r>
              <a:rPr lang="en" sz="1800" b="1">
                <a:solidFill>
                  <a:srgbClr val="562457"/>
                </a:solidFill>
                <a:latin typeface="Titillium Web"/>
                <a:ea typeface="Titillium Web"/>
                <a:cs typeface="Titillium Web"/>
                <a:sym typeface="Titillium Web"/>
              </a:rPr>
              <a:t>Data Engineer</a:t>
            </a:r>
          </a:p>
        </p:txBody>
      </p:sp>
      <p:sp>
        <p:nvSpPr>
          <p:cNvPr id="286" name="Shape 286"/>
          <p:cNvSpPr txBox="1"/>
          <p:nvPr/>
        </p:nvSpPr>
        <p:spPr>
          <a:xfrm>
            <a:off x="1701862" y="1631750"/>
            <a:ext cx="1340700" cy="427200"/>
          </a:xfrm>
          <a:prstGeom prst="rect">
            <a:avLst/>
          </a:prstGeom>
          <a:noFill/>
          <a:ln>
            <a:noFill/>
          </a:ln>
        </p:spPr>
        <p:txBody>
          <a:bodyPr lIns="91425" tIns="91425" rIns="91425" bIns="91425" anchor="ctr" anchorCtr="0">
            <a:noAutofit/>
          </a:bodyPr>
          <a:lstStyle/>
          <a:p>
            <a:pPr lvl="0" algn="ctr" rtl="0">
              <a:spcBef>
                <a:spcPts val="0"/>
              </a:spcBef>
              <a:buNone/>
            </a:pPr>
            <a:r>
              <a:rPr lang="en" b="1">
                <a:solidFill>
                  <a:srgbClr val="687687"/>
                </a:solidFill>
                <a:latin typeface="Helvetica Neue"/>
                <a:ea typeface="Helvetica Neue"/>
                <a:cs typeface="Helvetica Neue"/>
                <a:sym typeface="Helvetica Neue"/>
              </a:rPr>
              <a:t>Visualisation</a:t>
            </a:r>
            <a:r>
              <a:rPr lang="en">
                <a:solidFill>
                  <a:srgbClr val="687687"/>
                </a:solidFill>
                <a:latin typeface="Helvetica Neue"/>
                <a:ea typeface="Helvetica Neue"/>
                <a:cs typeface="Helvetica Neue"/>
                <a:sym typeface="Helvetica Neue"/>
              </a:rPr>
              <a:t>:</a:t>
            </a:r>
          </a:p>
          <a:p>
            <a:pPr lvl="0" algn="ctr" rtl="0">
              <a:spcBef>
                <a:spcPts val="0"/>
              </a:spcBef>
              <a:buNone/>
            </a:pPr>
            <a:r>
              <a:rPr lang="en">
                <a:solidFill>
                  <a:srgbClr val="687687"/>
                </a:solidFill>
                <a:latin typeface="Helvetica Neue"/>
                <a:ea typeface="Helvetica Neue"/>
                <a:cs typeface="Helvetica Neue"/>
                <a:sym typeface="Helvetica Neue"/>
              </a:rPr>
              <a:t>D3, R, Python</a:t>
            </a:r>
          </a:p>
        </p:txBody>
      </p:sp>
      <p:sp>
        <p:nvSpPr>
          <p:cNvPr id="287" name="Shape 287"/>
          <p:cNvSpPr txBox="1"/>
          <p:nvPr/>
        </p:nvSpPr>
        <p:spPr>
          <a:xfrm>
            <a:off x="1239750" y="2471499"/>
            <a:ext cx="1228500" cy="427200"/>
          </a:xfrm>
          <a:prstGeom prst="rect">
            <a:avLst/>
          </a:prstGeom>
          <a:noFill/>
          <a:ln>
            <a:noFill/>
          </a:ln>
        </p:spPr>
        <p:txBody>
          <a:bodyPr lIns="91425" tIns="91425" rIns="91425" bIns="91425" anchor="ctr" anchorCtr="0">
            <a:noAutofit/>
          </a:bodyPr>
          <a:lstStyle/>
          <a:p>
            <a:pPr lvl="0" algn="ctr" rtl="0">
              <a:spcBef>
                <a:spcPts val="0"/>
              </a:spcBef>
              <a:buNone/>
            </a:pPr>
            <a:r>
              <a:rPr lang="en" b="1">
                <a:solidFill>
                  <a:srgbClr val="687687"/>
                </a:solidFill>
                <a:latin typeface="Helvetica Neue"/>
                <a:ea typeface="Helvetica Neue"/>
                <a:cs typeface="Helvetica Neue"/>
                <a:sym typeface="Helvetica Neue"/>
              </a:rPr>
              <a:t>Insight/</a:t>
            </a:r>
          </a:p>
          <a:p>
            <a:pPr lvl="0" algn="ctr" rtl="0">
              <a:spcBef>
                <a:spcPts val="0"/>
              </a:spcBef>
              <a:buNone/>
            </a:pPr>
            <a:r>
              <a:rPr lang="en" b="1">
                <a:solidFill>
                  <a:srgbClr val="687687"/>
                </a:solidFill>
                <a:latin typeface="Helvetica Neue"/>
                <a:ea typeface="Helvetica Neue"/>
                <a:cs typeface="Helvetica Neue"/>
                <a:sym typeface="Helvetica Neue"/>
              </a:rPr>
              <a:t>Story-telling</a:t>
            </a:r>
          </a:p>
        </p:txBody>
      </p:sp>
      <p:sp>
        <p:nvSpPr>
          <p:cNvPr id="288" name="Shape 288"/>
          <p:cNvSpPr txBox="1"/>
          <p:nvPr/>
        </p:nvSpPr>
        <p:spPr>
          <a:xfrm>
            <a:off x="5588300" y="2760400"/>
            <a:ext cx="1452600" cy="627300"/>
          </a:xfrm>
          <a:prstGeom prst="rect">
            <a:avLst/>
          </a:prstGeom>
          <a:noFill/>
          <a:ln>
            <a:noFill/>
          </a:ln>
        </p:spPr>
        <p:txBody>
          <a:bodyPr lIns="91425" tIns="91425" rIns="91425" bIns="91425" anchor="ctr" anchorCtr="0">
            <a:noAutofit/>
          </a:bodyPr>
          <a:lstStyle/>
          <a:p>
            <a:pPr lvl="0" algn="ctr" rtl="0">
              <a:spcBef>
                <a:spcPts val="0"/>
              </a:spcBef>
              <a:buNone/>
            </a:pPr>
            <a:r>
              <a:rPr lang="en" b="1">
                <a:solidFill>
                  <a:srgbClr val="687687"/>
                </a:solidFill>
                <a:latin typeface="Helvetica Neue"/>
                <a:ea typeface="Helvetica Neue"/>
                <a:cs typeface="Helvetica Neue"/>
                <a:sym typeface="Helvetica Neue"/>
              </a:rPr>
              <a:t>Programming</a:t>
            </a:r>
            <a:r>
              <a:rPr lang="en">
                <a:solidFill>
                  <a:srgbClr val="687687"/>
                </a:solidFill>
                <a:latin typeface="Helvetica Neue"/>
                <a:ea typeface="Helvetica Neue"/>
                <a:cs typeface="Helvetica Neue"/>
                <a:sym typeface="Helvetica Neue"/>
              </a:rPr>
              <a:t>:</a:t>
            </a:r>
          </a:p>
          <a:p>
            <a:pPr lvl="0" algn="ctr" rtl="0">
              <a:spcBef>
                <a:spcPts val="0"/>
              </a:spcBef>
              <a:buNone/>
            </a:pPr>
            <a:r>
              <a:rPr lang="en">
                <a:solidFill>
                  <a:srgbClr val="687687"/>
                </a:solidFill>
                <a:latin typeface="Helvetica Neue"/>
                <a:ea typeface="Helvetica Neue"/>
                <a:cs typeface="Helvetica Neue"/>
                <a:sym typeface="Helvetica Neue"/>
              </a:rPr>
              <a:t>R, Python, SQL, C, C++</a:t>
            </a:r>
          </a:p>
        </p:txBody>
      </p:sp>
      <p:sp>
        <p:nvSpPr>
          <p:cNvPr id="289" name="Shape 289"/>
          <p:cNvSpPr txBox="1"/>
          <p:nvPr/>
        </p:nvSpPr>
        <p:spPr>
          <a:xfrm>
            <a:off x="2360062" y="588500"/>
            <a:ext cx="1856400" cy="985800"/>
          </a:xfrm>
          <a:prstGeom prst="rect">
            <a:avLst/>
          </a:prstGeom>
          <a:noFill/>
          <a:ln>
            <a:noFill/>
          </a:ln>
        </p:spPr>
        <p:txBody>
          <a:bodyPr lIns="91425" tIns="91425" rIns="91425" bIns="91425" anchor="ctr" anchorCtr="0">
            <a:noAutofit/>
          </a:bodyPr>
          <a:lstStyle/>
          <a:p>
            <a:pPr lvl="0" algn="ctr" rtl="0">
              <a:spcBef>
                <a:spcPts val="0"/>
              </a:spcBef>
              <a:buNone/>
            </a:pPr>
            <a:r>
              <a:rPr lang="en" b="1">
                <a:solidFill>
                  <a:srgbClr val="687687"/>
                </a:solidFill>
                <a:latin typeface="Helvetica Neue"/>
                <a:ea typeface="Helvetica Neue"/>
                <a:cs typeface="Helvetica Neue"/>
                <a:sym typeface="Helvetica Neue"/>
              </a:rPr>
              <a:t>Business Dashboards &amp; Data Democratisation</a:t>
            </a:r>
            <a:r>
              <a:rPr lang="en">
                <a:solidFill>
                  <a:srgbClr val="687687"/>
                </a:solidFill>
                <a:latin typeface="Helvetica Neue"/>
                <a:ea typeface="Helvetica Neue"/>
                <a:cs typeface="Helvetica Neue"/>
                <a:sym typeface="Helvetica Neue"/>
              </a:rPr>
              <a:t>:</a:t>
            </a:r>
          </a:p>
          <a:p>
            <a:pPr lvl="0" algn="ctr" rtl="0">
              <a:spcBef>
                <a:spcPts val="0"/>
              </a:spcBef>
              <a:buNone/>
            </a:pPr>
            <a:r>
              <a:rPr lang="en">
                <a:solidFill>
                  <a:srgbClr val="687687"/>
                </a:solidFill>
                <a:latin typeface="Helvetica Neue"/>
                <a:ea typeface="Helvetica Neue"/>
                <a:cs typeface="Helvetica Neue"/>
                <a:sym typeface="Helvetica Neue"/>
              </a:rPr>
              <a:t>Tableau, Shiny</a:t>
            </a:r>
          </a:p>
        </p:txBody>
      </p:sp>
      <p:sp>
        <p:nvSpPr>
          <p:cNvPr id="290" name="Shape 290"/>
          <p:cNvSpPr txBox="1"/>
          <p:nvPr/>
        </p:nvSpPr>
        <p:spPr>
          <a:xfrm>
            <a:off x="1027250" y="1278637"/>
            <a:ext cx="1228500" cy="212400"/>
          </a:xfrm>
          <a:prstGeom prst="rect">
            <a:avLst/>
          </a:prstGeom>
          <a:noFill/>
          <a:ln>
            <a:noFill/>
          </a:ln>
        </p:spPr>
        <p:txBody>
          <a:bodyPr lIns="91425" tIns="91425" rIns="91425" bIns="91425" anchor="ctr" anchorCtr="0">
            <a:noAutofit/>
          </a:bodyPr>
          <a:lstStyle/>
          <a:p>
            <a:pPr lvl="0" algn="ctr" rtl="0">
              <a:spcBef>
                <a:spcPts val="0"/>
              </a:spcBef>
              <a:buNone/>
            </a:pPr>
            <a:r>
              <a:rPr lang="en">
                <a:solidFill>
                  <a:srgbClr val="687687"/>
                </a:solidFill>
                <a:latin typeface="Helvetica Neue"/>
                <a:ea typeface="Helvetica Neue"/>
                <a:cs typeface="Helvetica Neue"/>
                <a:sym typeface="Helvetica Neue"/>
              </a:rPr>
              <a:t>Evangelism</a:t>
            </a:r>
          </a:p>
        </p:txBody>
      </p:sp>
      <p:sp>
        <p:nvSpPr>
          <p:cNvPr id="291" name="Shape 291"/>
          <p:cNvSpPr txBox="1"/>
          <p:nvPr/>
        </p:nvSpPr>
        <p:spPr>
          <a:xfrm>
            <a:off x="1836300" y="3310275"/>
            <a:ext cx="2112000" cy="498600"/>
          </a:xfrm>
          <a:prstGeom prst="rect">
            <a:avLst/>
          </a:prstGeom>
          <a:noFill/>
          <a:ln>
            <a:noFill/>
          </a:ln>
        </p:spPr>
        <p:txBody>
          <a:bodyPr lIns="91425" tIns="91425" rIns="91425" bIns="91425" anchor="ctr" anchorCtr="0">
            <a:noAutofit/>
          </a:bodyPr>
          <a:lstStyle/>
          <a:p>
            <a:pPr lvl="0" algn="ctr" rtl="0">
              <a:spcBef>
                <a:spcPts val="0"/>
              </a:spcBef>
              <a:buNone/>
            </a:pPr>
            <a:r>
              <a:rPr lang="en" b="1">
                <a:solidFill>
                  <a:srgbClr val="687687"/>
                </a:solidFill>
                <a:latin typeface="Helvetica Neue"/>
                <a:ea typeface="Helvetica Neue"/>
                <a:cs typeface="Helvetica Neue"/>
                <a:sym typeface="Helvetica Neue"/>
              </a:rPr>
              <a:t>Statistical Modeling</a:t>
            </a:r>
            <a:r>
              <a:rPr lang="en">
                <a:solidFill>
                  <a:srgbClr val="687687"/>
                </a:solidFill>
                <a:latin typeface="Helvetica Neue"/>
                <a:ea typeface="Helvetica Neue"/>
                <a:cs typeface="Helvetica Neue"/>
                <a:sym typeface="Helvetica Neue"/>
              </a:rPr>
              <a:t>:</a:t>
            </a:r>
          </a:p>
          <a:p>
            <a:pPr lvl="0" algn="ctr" rtl="0">
              <a:spcBef>
                <a:spcPts val="0"/>
              </a:spcBef>
              <a:buNone/>
            </a:pPr>
            <a:r>
              <a:rPr lang="en">
                <a:solidFill>
                  <a:srgbClr val="687687"/>
                </a:solidFill>
                <a:latin typeface="Helvetica Neue"/>
                <a:ea typeface="Helvetica Neue"/>
                <a:cs typeface="Helvetica Neue"/>
                <a:sym typeface="Helvetica Neue"/>
              </a:rPr>
              <a:t>R, Matlab, Stata, SPSS </a:t>
            </a:r>
          </a:p>
        </p:txBody>
      </p:sp>
      <p:sp>
        <p:nvSpPr>
          <p:cNvPr id="292" name="Shape 292"/>
          <p:cNvSpPr txBox="1"/>
          <p:nvPr/>
        </p:nvSpPr>
        <p:spPr>
          <a:xfrm>
            <a:off x="2021025" y="4164750"/>
            <a:ext cx="1153800" cy="402600"/>
          </a:xfrm>
          <a:prstGeom prst="rect">
            <a:avLst/>
          </a:prstGeom>
          <a:noFill/>
          <a:ln>
            <a:noFill/>
          </a:ln>
        </p:spPr>
        <p:txBody>
          <a:bodyPr lIns="91425" tIns="91425" rIns="91425" bIns="91425" anchor="ctr" anchorCtr="0">
            <a:noAutofit/>
          </a:bodyPr>
          <a:lstStyle/>
          <a:p>
            <a:pPr lvl="0" algn="ctr" rtl="0">
              <a:spcBef>
                <a:spcPts val="0"/>
              </a:spcBef>
              <a:buNone/>
            </a:pPr>
            <a:r>
              <a:rPr lang="en" b="1">
                <a:solidFill>
                  <a:srgbClr val="687687"/>
                </a:solidFill>
                <a:latin typeface="Helvetica Neue"/>
                <a:ea typeface="Helvetica Neue"/>
                <a:cs typeface="Helvetica Neue"/>
                <a:sym typeface="Helvetica Neue"/>
              </a:rPr>
              <a:t>Domain Knowledge</a:t>
            </a:r>
          </a:p>
        </p:txBody>
      </p:sp>
      <p:sp>
        <p:nvSpPr>
          <p:cNvPr id="293" name="Shape 293"/>
          <p:cNvSpPr txBox="1"/>
          <p:nvPr/>
        </p:nvSpPr>
        <p:spPr>
          <a:xfrm>
            <a:off x="2848100" y="2019162"/>
            <a:ext cx="1630800" cy="402600"/>
          </a:xfrm>
          <a:prstGeom prst="rect">
            <a:avLst/>
          </a:prstGeom>
          <a:noFill/>
          <a:ln>
            <a:noFill/>
          </a:ln>
        </p:spPr>
        <p:txBody>
          <a:bodyPr lIns="91425" tIns="91425" rIns="91425" bIns="91425" anchor="ctr" anchorCtr="0">
            <a:noAutofit/>
          </a:bodyPr>
          <a:lstStyle/>
          <a:p>
            <a:pPr lvl="0" algn="ctr" rtl="0">
              <a:spcBef>
                <a:spcPts val="0"/>
              </a:spcBef>
              <a:buNone/>
            </a:pPr>
            <a:r>
              <a:rPr lang="en" b="1">
                <a:solidFill>
                  <a:srgbClr val="687687"/>
                </a:solidFill>
                <a:latin typeface="Helvetica Neue"/>
                <a:ea typeface="Helvetica Neue"/>
                <a:cs typeface="Helvetica Neue"/>
                <a:sym typeface="Helvetica Neue"/>
              </a:rPr>
              <a:t>Hacking/</a:t>
            </a:r>
          </a:p>
          <a:p>
            <a:pPr lvl="0" algn="ctr" rtl="0">
              <a:spcBef>
                <a:spcPts val="0"/>
              </a:spcBef>
              <a:buNone/>
            </a:pPr>
            <a:r>
              <a:rPr lang="en" b="1">
                <a:solidFill>
                  <a:srgbClr val="687687"/>
                </a:solidFill>
                <a:latin typeface="Helvetica Neue"/>
                <a:ea typeface="Helvetica Neue"/>
                <a:cs typeface="Helvetica Neue"/>
                <a:sym typeface="Helvetica Neue"/>
              </a:rPr>
              <a:t>Problem-Solving </a:t>
            </a:r>
          </a:p>
        </p:txBody>
      </p:sp>
      <p:sp>
        <p:nvSpPr>
          <p:cNvPr id="294" name="Shape 294"/>
          <p:cNvSpPr txBox="1"/>
          <p:nvPr/>
        </p:nvSpPr>
        <p:spPr>
          <a:xfrm>
            <a:off x="5164150" y="3468200"/>
            <a:ext cx="923100" cy="627300"/>
          </a:xfrm>
          <a:prstGeom prst="rect">
            <a:avLst/>
          </a:prstGeom>
          <a:noFill/>
          <a:ln>
            <a:noFill/>
          </a:ln>
        </p:spPr>
        <p:txBody>
          <a:bodyPr lIns="91425" tIns="91425" rIns="91425" bIns="91425" anchor="ctr" anchorCtr="0">
            <a:noAutofit/>
          </a:bodyPr>
          <a:lstStyle/>
          <a:p>
            <a:pPr lvl="0" algn="ctr" rtl="0">
              <a:spcBef>
                <a:spcPts val="0"/>
              </a:spcBef>
              <a:buNone/>
            </a:pPr>
            <a:r>
              <a:rPr lang="en" b="1">
                <a:solidFill>
                  <a:srgbClr val="687687"/>
                </a:solidFill>
                <a:latin typeface="Helvetica Neue"/>
                <a:ea typeface="Helvetica Neue"/>
                <a:cs typeface="Helvetica Neue"/>
                <a:sym typeface="Helvetica Neue"/>
              </a:rPr>
              <a:t>Version Control:</a:t>
            </a:r>
          </a:p>
          <a:p>
            <a:pPr lvl="0" algn="ctr" rtl="0">
              <a:spcBef>
                <a:spcPts val="0"/>
              </a:spcBef>
              <a:buNone/>
            </a:pPr>
            <a:r>
              <a:rPr lang="en">
                <a:solidFill>
                  <a:srgbClr val="687687"/>
                </a:solidFill>
                <a:latin typeface="Helvetica Neue"/>
                <a:ea typeface="Helvetica Neue"/>
                <a:cs typeface="Helvetica Neue"/>
                <a:sym typeface="Helvetica Neue"/>
              </a:rPr>
              <a:t>GitHub</a:t>
            </a:r>
          </a:p>
        </p:txBody>
      </p:sp>
      <p:sp>
        <p:nvSpPr>
          <p:cNvPr id="295" name="Shape 295"/>
          <p:cNvSpPr txBox="1"/>
          <p:nvPr/>
        </p:nvSpPr>
        <p:spPr>
          <a:xfrm>
            <a:off x="272575" y="2964900"/>
            <a:ext cx="1228500" cy="402600"/>
          </a:xfrm>
          <a:prstGeom prst="rect">
            <a:avLst/>
          </a:prstGeom>
          <a:noFill/>
          <a:ln>
            <a:noFill/>
          </a:ln>
        </p:spPr>
        <p:txBody>
          <a:bodyPr lIns="91425" tIns="91425" rIns="91425" bIns="91425" anchor="ctr" anchorCtr="0">
            <a:noAutofit/>
          </a:bodyPr>
          <a:lstStyle/>
          <a:p>
            <a:pPr lvl="0" algn="ctr" rtl="0">
              <a:spcBef>
                <a:spcPts val="0"/>
              </a:spcBef>
              <a:buNone/>
            </a:pPr>
            <a:r>
              <a:rPr lang="en">
                <a:solidFill>
                  <a:srgbClr val="687687"/>
                </a:solidFill>
                <a:latin typeface="Helvetica Neue"/>
                <a:ea typeface="Helvetica Neue"/>
                <a:cs typeface="Helvetica Neue"/>
                <a:sym typeface="Helvetica Neue"/>
              </a:rPr>
              <a:t>Advisory/ Consultancy</a:t>
            </a:r>
          </a:p>
        </p:txBody>
      </p:sp>
      <p:sp>
        <p:nvSpPr>
          <p:cNvPr id="296" name="Shape 296"/>
          <p:cNvSpPr txBox="1"/>
          <p:nvPr/>
        </p:nvSpPr>
        <p:spPr>
          <a:xfrm>
            <a:off x="419425" y="1917625"/>
            <a:ext cx="1228500" cy="402600"/>
          </a:xfrm>
          <a:prstGeom prst="rect">
            <a:avLst/>
          </a:prstGeom>
          <a:noFill/>
          <a:ln>
            <a:noFill/>
          </a:ln>
        </p:spPr>
        <p:txBody>
          <a:bodyPr lIns="91425" tIns="91425" rIns="91425" bIns="91425" anchor="ctr" anchorCtr="0">
            <a:noAutofit/>
          </a:bodyPr>
          <a:lstStyle/>
          <a:p>
            <a:pPr lvl="0" algn="ctr" rtl="0">
              <a:spcBef>
                <a:spcPts val="0"/>
              </a:spcBef>
              <a:buNone/>
            </a:pPr>
            <a:r>
              <a:rPr lang="en">
                <a:solidFill>
                  <a:srgbClr val="687687"/>
                </a:solidFill>
                <a:latin typeface="Helvetica Neue"/>
                <a:ea typeface="Helvetica Neue"/>
                <a:cs typeface="Helvetica Neue"/>
                <a:sym typeface="Helvetica Neue"/>
              </a:rPr>
              <a:t>Stakeholder Management</a:t>
            </a:r>
          </a:p>
        </p:txBody>
      </p:sp>
      <p:sp>
        <p:nvSpPr>
          <p:cNvPr id="297" name="Shape 297"/>
          <p:cNvSpPr txBox="1"/>
          <p:nvPr/>
        </p:nvSpPr>
        <p:spPr>
          <a:xfrm>
            <a:off x="736300" y="3573175"/>
            <a:ext cx="1228500" cy="461700"/>
          </a:xfrm>
          <a:prstGeom prst="rect">
            <a:avLst/>
          </a:prstGeom>
          <a:noFill/>
          <a:ln>
            <a:noFill/>
          </a:ln>
        </p:spPr>
        <p:txBody>
          <a:bodyPr lIns="91425" tIns="91425" rIns="91425" bIns="91425" anchor="ctr" anchorCtr="0">
            <a:noAutofit/>
          </a:bodyPr>
          <a:lstStyle/>
          <a:p>
            <a:pPr lvl="0" algn="ctr" rtl="0">
              <a:spcBef>
                <a:spcPts val="0"/>
              </a:spcBef>
              <a:buNone/>
            </a:pPr>
            <a:r>
              <a:rPr lang="en">
                <a:solidFill>
                  <a:srgbClr val="687687"/>
                </a:solidFill>
                <a:latin typeface="Helvetica Neue"/>
                <a:ea typeface="Helvetica Neue"/>
                <a:cs typeface="Helvetica Neue"/>
                <a:sym typeface="Helvetica Neue"/>
              </a:rPr>
              <a:t>Project Management</a:t>
            </a:r>
          </a:p>
        </p:txBody>
      </p:sp>
      <p:sp>
        <p:nvSpPr>
          <p:cNvPr id="298" name="Shape 298"/>
          <p:cNvSpPr txBox="1"/>
          <p:nvPr/>
        </p:nvSpPr>
        <p:spPr>
          <a:xfrm>
            <a:off x="6794500" y="3069487"/>
            <a:ext cx="1289400" cy="627300"/>
          </a:xfrm>
          <a:prstGeom prst="rect">
            <a:avLst/>
          </a:prstGeom>
          <a:noFill/>
          <a:ln>
            <a:noFill/>
          </a:ln>
        </p:spPr>
        <p:txBody>
          <a:bodyPr lIns="91425" tIns="91425" rIns="91425" bIns="91425" anchor="ctr" anchorCtr="0">
            <a:noAutofit/>
          </a:bodyPr>
          <a:lstStyle/>
          <a:p>
            <a:pPr lvl="0" algn="ctr" rtl="0">
              <a:spcBef>
                <a:spcPts val="0"/>
              </a:spcBef>
              <a:buNone/>
            </a:pPr>
            <a:r>
              <a:rPr lang="en">
                <a:solidFill>
                  <a:srgbClr val="687687"/>
                </a:solidFill>
                <a:latin typeface="Helvetica Neue"/>
                <a:ea typeface="Helvetica Neue"/>
                <a:cs typeface="Helvetica Neue"/>
                <a:sym typeface="Helvetica Neue"/>
              </a:rPr>
              <a:t>Frontend &amp; Backend Development</a:t>
            </a:r>
          </a:p>
        </p:txBody>
      </p:sp>
      <p:sp>
        <p:nvSpPr>
          <p:cNvPr id="299" name="Shape 299"/>
          <p:cNvSpPr txBox="1"/>
          <p:nvPr/>
        </p:nvSpPr>
        <p:spPr>
          <a:xfrm>
            <a:off x="8043425" y="3608525"/>
            <a:ext cx="799200" cy="686700"/>
          </a:xfrm>
          <a:prstGeom prst="rect">
            <a:avLst/>
          </a:prstGeom>
          <a:noFill/>
          <a:ln>
            <a:noFill/>
          </a:ln>
        </p:spPr>
        <p:txBody>
          <a:bodyPr lIns="91425" tIns="91425" rIns="91425" bIns="91425" anchor="ctr" anchorCtr="0">
            <a:noAutofit/>
          </a:bodyPr>
          <a:lstStyle/>
          <a:p>
            <a:pPr lvl="0" algn="ctr" rtl="0">
              <a:spcBef>
                <a:spcPts val="0"/>
              </a:spcBef>
              <a:buNone/>
            </a:pPr>
            <a:r>
              <a:rPr lang="en">
                <a:solidFill>
                  <a:srgbClr val="687687"/>
                </a:solidFill>
                <a:latin typeface="Helvetica Neue"/>
                <a:ea typeface="Helvetica Neue"/>
                <a:cs typeface="Helvetica Neue"/>
                <a:sym typeface="Helvetica Neue"/>
              </a:rPr>
              <a:t>Web &amp;</a:t>
            </a:r>
          </a:p>
          <a:p>
            <a:pPr lvl="0" algn="ctr" rtl="0">
              <a:spcBef>
                <a:spcPts val="0"/>
              </a:spcBef>
              <a:buNone/>
            </a:pPr>
            <a:r>
              <a:rPr lang="en">
                <a:solidFill>
                  <a:srgbClr val="687687"/>
                </a:solidFill>
                <a:latin typeface="Helvetica Neue"/>
                <a:ea typeface="Helvetica Neue"/>
                <a:cs typeface="Helvetica Neue"/>
                <a:sym typeface="Helvetica Neue"/>
              </a:rPr>
              <a:t> Mobile Apps</a:t>
            </a:r>
          </a:p>
        </p:txBody>
      </p:sp>
      <p:sp>
        <p:nvSpPr>
          <p:cNvPr id="300" name="Shape 300"/>
          <p:cNvSpPr txBox="1"/>
          <p:nvPr/>
        </p:nvSpPr>
        <p:spPr>
          <a:xfrm>
            <a:off x="7317250" y="1622650"/>
            <a:ext cx="1228500" cy="427200"/>
          </a:xfrm>
          <a:prstGeom prst="rect">
            <a:avLst/>
          </a:prstGeom>
          <a:noFill/>
          <a:ln>
            <a:noFill/>
          </a:ln>
        </p:spPr>
        <p:txBody>
          <a:bodyPr lIns="91425" tIns="91425" rIns="91425" bIns="91425" anchor="ctr" anchorCtr="0">
            <a:noAutofit/>
          </a:bodyPr>
          <a:lstStyle/>
          <a:p>
            <a:pPr lvl="0" algn="ctr" rtl="0">
              <a:spcBef>
                <a:spcPts val="0"/>
              </a:spcBef>
              <a:buNone/>
            </a:pPr>
            <a:r>
              <a:rPr lang="en">
                <a:solidFill>
                  <a:srgbClr val="687687"/>
                </a:solidFill>
                <a:latin typeface="Helvetica Neue"/>
                <a:ea typeface="Helvetica Neue"/>
                <a:cs typeface="Helvetica Neue"/>
                <a:sym typeface="Helvetica Neue"/>
              </a:rPr>
              <a:t>Data Warehousing </a:t>
            </a:r>
          </a:p>
        </p:txBody>
      </p:sp>
      <p:sp>
        <p:nvSpPr>
          <p:cNvPr id="301" name="Shape 301"/>
          <p:cNvSpPr txBox="1"/>
          <p:nvPr/>
        </p:nvSpPr>
        <p:spPr>
          <a:xfrm>
            <a:off x="5280475" y="785700"/>
            <a:ext cx="1630800" cy="461700"/>
          </a:xfrm>
          <a:prstGeom prst="rect">
            <a:avLst/>
          </a:prstGeom>
          <a:noFill/>
          <a:ln>
            <a:noFill/>
          </a:ln>
        </p:spPr>
        <p:txBody>
          <a:bodyPr lIns="91425" tIns="91425" rIns="91425" bIns="91425" anchor="ctr" anchorCtr="0">
            <a:noAutofit/>
          </a:bodyPr>
          <a:lstStyle/>
          <a:p>
            <a:pPr lvl="0" algn="ctr" rtl="0">
              <a:spcBef>
                <a:spcPts val="0"/>
              </a:spcBef>
              <a:buNone/>
            </a:pPr>
            <a:r>
              <a:rPr lang="en">
                <a:solidFill>
                  <a:srgbClr val="687687"/>
                </a:solidFill>
                <a:latin typeface="Helvetica Neue"/>
                <a:ea typeface="Helvetica Neue"/>
                <a:cs typeface="Helvetica Neue"/>
                <a:sym typeface="Helvetica Neue"/>
              </a:rPr>
              <a:t>Advanced Data Structures </a:t>
            </a:r>
          </a:p>
        </p:txBody>
      </p:sp>
      <p:sp>
        <p:nvSpPr>
          <p:cNvPr id="302" name="Shape 302"/>
          <p:cNvSpPr txBox="1"/>
          <p:nvPr/>
        </p:nvSpPr>
        <p:spPr>
          <a:xfrm>
            <a:off x="4267975" y="832100"/>
            <a:ext cx="1094400" cy="498600"/>
          </a:xfrm>
          <a:prstGeom prst="rect">
            <a:avLst/>
          </a:prstGeom>
          <a:noFill/>
          <a:ln>
            <a:noFill/>
          </a:ln>
        </p:spPr>
        <p:txBody>
          <a:bodyPr lIns="91425" tIns="91425" rIns="91425" bIns="91425" anchor="ctr" anchorCtr="0">
            <a:noAutofit/>
          </a:bodyPr>
          <a:lstStyle/>
          <a:p>
            <a:pPr lvl="0" algn="ctr" rtl="0">
              <a:spcBef>
                <a:spcPts val="0"/>
              </a:spcBef>
              <a:buNone/>
            </a:pPr>
            <a:r>
              <a:rPr lang="en">
                <a:solidFill>
                  <a:srgbClr val="687687"/>
                </a:solidFill>
                <a:latin typeface="Helvetica Neue"/>
                <a:ea typeface="Helvetica Neue"/>
                <a:cs typeface="Helvetica Neue"/>
                <a:sym typeface="Helvetica Neue"/>
              </a:rPr>
              <a:t>Business Intelligence</a:t>
            </a:r>
          </a:p>
        </p:txBody>
      </p:sp>
      <p:sp>
        <p:nvSpPr>
          <p:cNvPr id="303" name="Shape 303"/>
          <p:cNvSpPr txBox="1"/>
          <p:nvPr/>
        </p:nvSpPr>
        <p:spPr>
          <a:xfrm>
            <a:off x="3640162" y="2865975"/>
            <a:ext cx="2099100" cy="568500"/>
          </a:xfrm>
          <a:prstGeom prst="rect">
            <a:avLst/>
          </a:prstGeom>
          <a:noFill/>
          <a:ln>
            <a:noFill/>
          </a:ln>
        </p:spPr>
        <p:txBody>
          <a:bodyPr lIns="91425" tIns="91425" rIns="91425" bIns="91425" anchor="ctr" anchorCtr="0">
            <a:noAutofit/>
          </a:bodyPr>
          <a:lstStyle/>
          <a:p>
            <a:pPr lvl="0" algn="ctr" rtl="0">
              <a:spcBef>
                <a:spcPts val="0"/>
              </a:spcBef>
              <a:buNone/>
            </a:pPr>
            <a:r>
              <a:rPr lang="en" b="1">
                <a:solidFill>
                  <a:srgbClr val="687687"/>
                </a:solidFill>
                <a:latin typeface="Helvetica Neue"/>
                <a:ea typeface="Helvetica Neue"/>
                <a:cs typeface="Helvetica Neue"/>
                <a:sym typeface="Helvetica Neue"/>
              </a:rPr>
              <a:t>Machine Learning</a:t>
            </a:r>
            <a:r>
              <a:rPr lang="en">
                <a:solidFill>
                  <a:srgbClr val="687687"/>
                </a:solidFill>
                <a:latin typeface="Helvetica Neue"/>
                <a:ea typeface="Helvetica Neue"/>
                <a:cs typeface="Helvetica Neue"/>
                <a:sym typeface="Helvetica Neue"/>
              </a:rPr>
              <a:t>:</a:t>
            </a:r>
          </a:p>
          <a:p>
            <a:pPr lvl="0" algn="ctr" rtl="0">
              <a:spcBef>
                <a:spcPts val="0"/>
              </a:spcBef>
              <a:buNone/>
            </a:pPr>
            <a:r>
              <a:rPr lang="en">
                <a:solidFill>
                  <a:srgbClr val="687687"/>
                </a:solidFill>
                <a:latin typeface="Helvetica Neue"/>
                <a:ea typeface="Helvetica Neue"/>
                <a:cs typeface="Helvetica Neue"/>
                <a:sym typeface="Helvetica Neue"/>
              </a:rPr>
              <a:t>R, Python, Tensor Flow</a:t>
            </a:r>
          </a:p>
        </p:txBody>
      </p:sp>
      <p:sp>
        <p:nvSpPr>
          <p:cNvPr id="304" name="Shape 304"/>
          <p:cNvSpPr txBox="1"/>
          <p:nvPr/>
        </p:nvSpPr>
        <p:spPr>
          <a:xfrm>
            <a:off x="4000649" y="1287675"/>
            <a:ext cx="760200" cy="568500"/>
          </a:xfrm>
          <a:prstGeom prst="rect">
            <a:avLst/>
          </a:prstGeom>
          <a:noFill/>
          <a:ln>
            <a:noFill/>
          </a:ln>
        </p:spPr>
        <p:txBody>
          <a:bodyPr lIns="91425" tIns="91425" rIns="91425" bIns="91425" anchor="ctr" anchorCtr="0">
            <a:noAutofit/>
          </a:bodyPr>
          <a:lstStyle/>
          <a:p>
            <a:pPr lvl="0" algn="ctr" rtl="0">
              <a:spcBef>
                <a:spcPts val="0"/>
              </a:spcBef>
              <a:buNone/>
            </a:pPr>
            <a:r>
              <a:rPr lang="en" b="1">
                <a:solidFill>
                  <a:srgbClr val="687687"/>
                </a:solidFill>
                <a:latin typeface="Helvetica Neue"/>
                <a:ea typeface="Helvetica Neue"/>
                <a:cs typeface="Helvetica Neue"/>
                <a:sym typeface="Helvetica Neue"/>
              </a:rPr>
              <a:t>Data Mining</a:t>
            </a:r>
          </a:p>
        </p:txBody>
      </p:sp>
      <p:sp>
        <p:nvSpPr>
          <p:cNvPr id="305" name="Shape 305"/>
          <p:cNvSpPr txBox="1"/>
          <p:nvPr/>
        </p:nvSpPr>
        <p:spPr>
          <a:xfrm>
            <a:off x="6354900" y="2169387"/>
            <a:ext cx="1401900" cy="498600"/>
          </a:xfrm>
          <a:prstGeom prst="rect">
            <a:avLst/>
          </a:prstGeom>
          <a:noFill/>
          <a:ln>
            <a:noFill/>
          </a:ln>
        </p:spPr>
        <p:txBody>
          <a:bodyPr lIns="91425" tIns="91425" rIns="91425" bIns="91425" anchor="ctr" anchorCtr="0">
            <a:noAutofit/>
          </a:bodyPr>
          <a:lstStyle/>
          <a:p>
            <a:pPr lvl="0" algn="l" rtl="0">
              <a:spcBef>
                <a:spcPts val="0"/>
              </a:spcBef>
              <a:buNone/>
            </a:pPr>
            <a:r>
              <a:rPr lang="en">
                <a:solidFill>
                  <a:srgbClr val="687687"/>
                </a:solidFill>
                <a:latin typeface="Helvetica Neue"/>
                <a:ea typeface="Helvetica Neue"/>
                <a:cs typeface="Helvetica Neue"/>
                <a:sym typeface="Helvetica Neue"/>
              </a:rPr>
              <a:t>Building ETL &amp; Pipeline design</a:t>
            </a:r>
          </a:p>
        </p:txBody>
      </p:sp>
      <p:sp>
        <p:nvSpPr>
          <p:cNvPr id="306" name="Shape 306"/>
          <p:cNvSpPr txBox="1"/>
          <p:nvPr/>
        </p:nvSpPr>
        <p:spPr>
          <a:xfrm>
            <a:off x="4837050" y="2116425"/>
            <a:ext cx="1630800" cy="686700"/>
          </a:xfrm>
          <a:prstGeom prst="rect">
            <a:avLst/>
          </a:prstGeom>
          <a:noFill/>
          <a:ln>
            <a:noFill/>
          </a:ln>
        </p:spPr>
        <p:txBody>
          <a:bodyPr lIns="91425" tIns="91425" rIns="91425" bIns="91425" anchor="ctr" anchorCtr="0">
            <a:noAutofit/>
          </a:bodyPr>
          <a:lstStyle/>
          <a:p>
            <a:pPr lvl="0" algn="ctr" rtl="0">
              <a:spcBef>
                <a:spcPts val="0"/>
              </a:spcBef>
              <a:buNone/>
            </a:pPr>
            <a:r>
              <a:rPr lang="en" b="1">
                <a:solidFill>
                  <a:srgbClr val="687687"/>
                </a:solidFill>
                <a:latin typeface="Helvetica Neue"/>
                <a:ea typeface="Helvetica Neue"/>
                <a:cs typeface="Helvetica Neue"/>
                <a:sym typeface="Helvetica Neue"/>
              </a:rPr>
              <a:t>Data Extraction</a:t>
            </a:r>
            <a:r>
              <a:rPr lang="en">
                <a:solidFill>
                  <a:srgbClr val="687687"/>
                </a:solidFill>
                <a:latin typeface="Helvetica Neue"/>
                <a:ea typeface="Helvetica Neue"/>
                <a:cs typeface="Helvetica Neue"/>
                <a:sym typeface="Helvetica Neue"/>
              </a:rPr>
              <a:t>:</a:t>
            </a:r>
          </a:p>
          <a:p>
            <a:pPr lvl="0" algn="ctr" rtl="0">
              <a:spcBef>
                <a:spcPts val="0"/>
              </a:spcBef>
              <a:buNone/>
            </a:pPr>
            <a:r>
              <a:rPr lang="en">
                <a:solidFill>
                  <a:srgbClr val="687687"/>
                </a:solidFill>
                <a:latin typeface="Helvetica Neue"/>
                <a:ea typeface="Helvetica Neue"/>
                <a:cs typeface="Helvetica Neue"/>
                <a:sym typeface="Helvetica Neue"/>
              </a:rPr>
              <a:t>APIs, SQL</a:t>
            </a:r>
          </a:p>
        </p:txBody>
      </p:sp>
      <p:sp>
        <p:nvSpPr>
          <p:cNvPr id="307" name="Shape 307"/>
          <p:cNvSpPr txBox="1"/>
          <p:nvPr/>
        </p:nvSpPr>
        <p:spPr>
          <a:xfrm>
            <a:off x="5781512" y="4141350"/>
            <a:ext cx="1054200" cy="686700"/>
          </a:xfrm>
          <a:prstGeom prst="rect">
            <a:avLst/>
          </a:prstGeom>
          <a:noFill/>
          <a:ln>
            <a:noFill/>
          </a:ln>
        </p:spPr>
        <p:txBody>
          <a:bodyPr lIns="91425" tIns="91425" rIns="91425" bIns="91425" anchor="ctr" anchorCtr="0">
            <a:noAutofit/>
          </a:bodyPr>
          <a:lstStyle/>
          <a:p>
            <a:pPr lvl="0" algn="ctr" rtl="0">
              <a:spcBef>
                <a:spcPts val="0"/>
              </a:spcBef>
              <a:buNone/>
            </a:pPr>
            <a:r>
              <a:rPr lang="en">
                <a:solidFill>
                  <a:srgbClr val="687687"/>
                </a:solidFill>
                <a:latin typeface="Helvetica Neue"/>
                <a:ea typeface="Helvetica Neue"/>
                <a:cs typeface="Helvetica Neue"/>
                <a:sym typeface="Helvetica Neue"/>
              </a:rPr>
              <a:t>Product Services &amp; Design </a:t>
            </a:r>
          </a:p>
        </p:txBody>
      </p:sp>
      <p:sp>
        <p:nvSpPr>
          <p:cNvPr id="308" name="Shape 308"/>
          <p:cNvSpPr txBox="1"/>
          <p:nvPr/>
        </p:nvSpPr>
        <p:spPr>
          <a:xfrm>
            <a:off x="838200" y="4989500"/>
            <a:ext cx="3257700" cy="155100"/>
          </a:xfrm>
          <a:prstGeom prst="rect">
            <a:avLst/>
          </a:prstGeom>
          <a:noFill/>
          <a:ln>
            <a:noFill/>
          </a:ln>
        </p:spPr>
        <p:txBody>
          <a:bodyPr lIns="91425" tIns="91425" rIns="91425" bIns="91425" anchor="ctr" anchorCtr="0">
            <a:noAutofit/>
          </a:bodyPr>
          <a:lstStyle/>
          <a:p>
            <a:pPr lvl="0" rtl="0">
              <a:spcBef>
                <a:spcPts val="0"/>
              </a:spcBef>
              <a:buNone/>
            </a:pPr>
            <a:r>
              <a:rPr lang="en" sz="800"/>
              <a:t>Inspired by http://101.datascience.community/tag/data-engineering/</a:t>
            </a:r>
          </a:p>
        </p:txBody>
      </p:sp>
      <p:sp>
        <p:nvSpPr>
          <p:cNvPr id="309" name="Shape 309"/>
          <p:cNvSpPr txBox="1"/>
          <p:nvPr/>
        </p:nvSpPr>
        <p:spPr>
          <a:xfrm>
            <a:off x="3553675" y="4209912"/>
            <a:ext cx="1340700" cy="355800"/>
          </a:xfrm>
          <a:prstGeom prst="rect">
            <a:avLst/>
          </a:prstGeom>
          <a:noFill/>
          <a:ln>
            <a:noFill/>
          </a:ln>
        </p:spPr>
        <p:txBody>
          <a:bodyPr lIns="91425" tIns="91425" rIns="91425" bIns="91425" anchor="ctr" anchorCtr="0">
            <a:noAutofit/>
          </a:bodyPr>
          <a:lstStyle/>
          <a:p>
            <a:pPr lvl="0" algn="ctr" rtl="0">
              <a:spcBef>
                <a:spcPts val="0"/>
              </a:spcBef>
              <a:buNone/>
            </a:pPr>
            <a:r>
              <a:rPr lang="en" b="1">
                <a:solidFill>
                  <a:srgbClr val="687687"/>
                </a:solidFill>
                <a:latin typeface="Helvetica Neue"/>
                <a:ea typeface="Helvetica Neue"/>
                <a:cs typeface="Helvetica Neue"/>
                <a:sym typeface="Helvetica Neue"/>
              </a:rPr>
              <a:t>Reproducible Research</a:t>
            </a:r>
          </a:p>
        </p:txBody>
      </p:sp>
      <p:pic>
        <p:nvPicPr>
          <p:cNvPr id="310" name="Shape 310"/>
          <p:cNvPicPr preferRelativeResize="0"/>
          <p:nvPr/>
        </p:nvPicPr>
        <p:blipFill>
          <a:blip r:embed="rId3">
            <a:alphaModFix/>
          </a:blip>
          <a:stretch>
            <a:fillRect/>
          </a:stretch>
        </p:blipFill>
        <p:spPr>
          <a:xfrm>
            <a:off x="0" y="4849325"/>
            <a:ext cx="838200" cy="295275"/>
          </a:xfrm>
          <a:prstGeom prst="rect">
            <a:avLst/>
          </a:prstGeom>
          <a:noFill/>
          <a:ln>
            <a:noFill/>
          </a:ln>
        </p:spPr>
      </p:pic>
      <p:sp>
        <p:nvSpPr>
          <p:cNvPr id="311" name="Shape 311"/>
          <p:cNvSpPr txBox="1"/>
          <p:nvPr/>
        </p:nvSpPr>
        <p:spPr>
          <a:xfrm>
            <a:off x="6291475" y="1787775"/>
            <a:ext cx="838200" cy="295200"/>
          </a:xfrm>
          <a:prstGeom prst="rect">
            <a:avLst/>
          </a:prstGeom>
          <a:noFill/>
          <a:ln>
            <a:noFill/>
          </a:ln>
        </p:spPr>
        <p:txBody>
          <a:bodyPr lIns="91425" tIns="91425" rIns="91425" bIns="91425" anchor="ctr" anchorCtr="0">
            <a:noAutofit/>
          </a:bodyPr>
          <a:lstStyle/>
          <a:p>
            <a:pPr lvl="0" algn="l" rtl="0">
              <a:spcBef>
                <a:spcPts val="0"/>
              </a:spcBef>
              <a:buNone/>
            </a:pPr>
            <a:r>
              <a:rPr lang="en">
                <a:solidFill>
                  <a:srgbClr val="687687"/>
                </a:solidFill>
                <a:latin typeface="Helvetica Neue"/>
                <a:ea typeface="Helvetica Neue"/>
                <a:cs typeface="Helvetica Neue"/>
                <a:sym typeface="Helvetica Neue"/>
              </a:rPr>
              <a:t>Security</a:t>
            </a:r>
          </a:p>
        </p:txBody>
      </p:sp>
      <p:sp>
        <p:nvSpPr>
          <p:cNvPr id="312" name="Shape 312"/>
          <p:cNvSpPr txBox="1"/>
          <p:nvPr/>
        </p:nvSpPr>
        <p:spPr>
          <a:xfrm>
            <a:off x="6793925" y="790700"/>
            <a:ext cx="1902000" cy="627300"/>
          </a:xfrm>
          <a:prstGeom prst="rect">
            <a:avLst/>
          </a:prstGeom>
          <a:noFill/>
          <a:ln>
            <a:noFill/>
          </a:ln>
        </p:spPr>
        <p:txBody>
          <a:bodyPr lIns="91425" tIns="91425" rIns="91425" bIns="91425" anchor="ctr" anchorCtr="0">
            <a:noAutofit/>
          </a:bodyPr>
          <a:lstStyle/>
          <a:p>
            <a:pPr lvl="0" algn="l" rtl="0">
              <a:spcBef>
                <a:spcPts val="0"/>
              </a:spcBef>
              <a:buNone/>
            </a:pPr>
            <a:r>
              <a:rPr lang="en">
                <a:solidFill>
                  <a:srgbClr val="687687"/>
                </a:solidFill>
                <a:latin typeface="Helvetica Neue"/>
                <a:ea typeface="Helvetica Neue"/>
                <a:cs typeface="Helvetica Neue"/>
                <a:sym typeface="Helvetica Neue"/>
              </a:rPr>
              <a:t>Knowledge of new </a:t>
            </a:r>
          </a:p>
          <a:p>
            <a:pPr lvl="0" algn="l" rtl="0">
              <a:spcBef>
                <a:spcPts val="0"/>
              </a:spcBef>
              <a:buNone/>
            </a:pPr>
            <a:r>
              <a:rPr lang="en">
                <a:solidFill>
                  <a:srgbClr val="687687"/>
                </a:solidFill>
                <a:latin typeface="Helvetica Neue"/>
                <a:ea typeface="Helvetica Neue"/>
                <a:cs typeface="Helvetica Neue"/>
                <a:sym typeface="Helvetica Neue"/>
              </a:rPr>
              <a:t>&amp; emerging tools:</a:t>
            </a:r>
          </a:p>
          <a:p>
            <a:pPr lvl="0" algn="l" rtl="0">
              <a:spcBef>
                <a:spcPts val="0"/>
              </a:spcBef>
              <a:buNone/>
            </a:pPr>
            <a:r>
              <a:rPr lang="en">
                <a:solidFill>
                  <a:srgbClr val="687687"/>
                </a:solidFill>
                <a:latin typeface="Helvetica Neue"/>
                <a:ea typeface="Helvetica Neue"/>
                <a:cs typeface="Helvetica Neue"/>
                <a:sym typeface="Helvetica Neue"/>
              </a:rPr>
              <a:t>Hadoop, Spark, Hive </a:t>
            </a:r>
          </a:p>
        </p:txBody>
      </p:sp>
      <p:sp>
        <p:nvSpPr>
          <p:cNvPr id="313" name="Shape 313"/>
          <p:cNvSpPr txBox="1"/>
          <p:nvPr/>
        </p:nvSpPr>
        <p:spPr>
          <a:xfrm>
            <a:off x="4421750" y="1787775"/>
            <a:ext cx="1808400" cy="355800"/>
          </a:xfrm>
          <a:prstGeom prst="rect">
            <a:avLst/>
          </a:prstGeom>
          <a:noFill/>
          <a:ln>
            <a:noFill/>
          </a:ln>
        </p:spPr>
        <p:txBody>
          <a:bodyPr lIns="91425" tIns="91425" rIns="91425" bIns="91425" anchor="ctr" anchorCtr="0">
            <a:noAutofit/>
          </a:bodyPr>
          <a:lstStyle/>
          <a:p>
            <a:pPr lvl="0" algn="ctr" rtl="0">
              <a:spcBef>
                <a:spcPts val="0"/>
              </a:spcBef>
              <a:buNone/>
            </a:pPr>
            <a:r>
              <a:rPr lang="en" b="1">
                <a:solidFill>
                  <a:srgbClr val="687687"/>
                </a:solidFill>
                <a:latin typeface="Helvetica Neue"/>
                <a:ea typeface="Helvetica Neue"/>
                <a:cs typeface="Helvetica Neue"/>
                <a:sym typeface="Helvetica Neue"/>
              </a:rPr>
              <a:t>Data Governance</a:t>
            </a:r>
          </a:p>
        </p:txBody>
      </p:sp>
      <p:sp>
        <p:nvSpPr>
          <p:cNvPr id="314" name="Shape 314"/>
          <p:cNvSpPr txBox="1"/>
          <p:nvPr/>
        </p:nvSpPr>
        <p:spPr>
          <a:xfrm>
            <a:off x="6870125" y="4248525"/>
            <a:ext cx="1401900" cy="627300"/>
          </a:xfrm>
          <a:prstGeom prst="rect">
            <a:avLst/>
          </a:prstGeom>
          <a:noFill/>
          <a:ln>
            <a:noFill/>
          </a:ln>
        </p:spPr>
        <p:txBody>
          <a:bodyPr lIns="91425" tIns="91425" rIns="91425" bIns="91425" anchor="ctr" anchorCtr="0">
            <a:noAutofit/>
          </a:bodyPr>
          <a:lstStyle/>
          <a:p>
            <a:pPr lvl="0" algn="ctr" rtl="0">
              <a:spcBef>
                <a:spcPts val="0"/>
              </a:spcBef>
              <a:buNone/>
            </a:pPr>
            <a:r>
              <a:rPr lang="en">
                <a:solidFill>
                  <a:srgbClr val="687687"/>
                </a:solidFill>
                <a:latin typeface="Helvetica Neue"/>
                <a:ea typeface="Helvetica Neue"/>
                <a:cs typeface="Helvetica Neue"/>
                <a:sym typeface="Helvetica Neue"/>
              </a:rPr>
              <a:t>Operational System Development</a:t>
            </a:r>
          </a:p>
        </p:txBody>
      </p:sp>
      <p:sp>
        <p:nvSpPr>
          <p:cNvPr id="315" name="Shape 315"/>
          <p:cNvSpPr txBox="1"/>
          <p:nvPr/>
        </p:nvSpPr>
        <p:spPr>
          <a:xfrm>
            <a:off x="5494850" y="425125"/>
            <a:ext cx="1985400" cy="295200"/>
          </a:xfrm>
          <a:prstGeom prst="rect">
            <a:avLst/>
          </a:prstGeom>
          <a:noFill/>
          <a:ln>
            <a:noFill/>
          </a:ln>
        </p:spPr>
        <p:txBody>
          <a:bodyPr lIns="91425" tIns="91425" rIns="91425" bIns="91425" anchor="ctr" anchorCtr="0">
            <a:noAutofit/>
          </a:bodyPr>
          <a:lstStyle/>
          <a:p>
            <a:pPr lvl="0" algn="l" rtl="0">
              <a:spcBef>
                <a:spcPts val="0"/>
              </a:spcBef>
              <a:buNone/>
            </a:pPr>
            <a:r>
              <a:rPr lang="en">
                <a:solidFill>
                  <a:srgbClr val="687687"/>
                </a:solidFill>
                <a:latin typeface="Helvetica Neue"/>
                <a:ea typeface="Helvetica Neue"/>
                <a:cs typeface="Helvetica Neue"/>
                <a:sym typeface="Helvetica Neue"/>
              </a:rPr>
              <a:t>Distributed Computing</a:t>
            </a:r>
          </a:p>
        </p:txBody>
      </p:sp>
      <p:sp>
        <p:nvSpPr>
          <p:cNvPr id="316" name="Shape 316"/>
          <p:cNvSpPr txBox="1"/>
          <p:nvPr/>
        </p:nvSpPr>
        <p:spPr>
          <a:xfrm>
            <a:off x="4003787" y="3660025"/>
            <a:ext cx="1153800" cy="295200"/>
          </a:xfrm>
          <a:prstGeom prst="rect">
            <a:avLst/>
          </a:prstGeom>
          <a:noFill/>
          <a:ln>
            <a:noFill/>
          </a:ln>
        </p:spPr>
        <p:txBody>
          <a:bodyPr lIns="91425" tIns="91425" rIns="91425" bIns="91425" anchor="ctr" anchorCtr="0">
            <a:noAutofit/>
          </a:bodyPr>
          <a:lstStyle/>
          <a:p>
            <a:pPr lvl="0" algn="ctr" rtl="0">
              <a:spcBef>
                <a:spcPts val="0"/>
              </a:spcBef>
              <a:buNone/>
            </a:pPr>
            <a:r>
              <a:rPr lang="en" b="1">
                <a:solidFill>
                  <a:srgbClr val="687687"/>
                </a:solidFill>
                <a:latin typeface="Helvetica Neue"/>
                <a:ea typeface="Helvetica Neue"/>
                <a:cs typeface="Helvetica Neue"/>
                <a:sym typeface="Helvetica Neue"/>
              </a:rPr>
              <a:t>Algorithms</a:t>
            </a:r>
          </a:p>
        </p:txBody>
      </p:sp>
      <p:sp>
        <p:nvSpPr>
          <p:cNvPr id="317" name="Shape 317"/>
          <p:cNvSpPr txBox="1"/>
          <p:nvPr/>
        </p:nvSpPr>
        <p:spPr>
          <a:xfrm>
            <a:off x="4778737" y="1398962"/>
            <a:ext cx="1094400" cy="402600"/>
          </a:xfrm>
          <a:prstGeom prst="rect">
            <a:avLst/>
          </a:prstGeom>
          <a:noFill/>
          <a:ln>
            <a:noFill/>
          </a:ln>
        </p:spPr>
        <p:txBody>
          <a:bodyPr lIns="91425" tIns="91425" rIns="91425" bIns="91425" anchor="ctr" anchorCtr="0">
            <a:noAutofit/>
          </a:bodyPr>
          <a:lstStyle/>
          <a:p>
            <a:pPr lvl="0" algn="ctr" rtl="0">
              <a:spcBef>
                <a:spcPts val="0"/>
              </a:spcBef>
              <a:buNone/>
            </a:pPr>
            <a:r>
              <a:rPr lang="en" b="1">
                <a:solidFill>
                  <a:srgbClr val="687687"/>
                </a:solidFill>
                <a:latin typeface="Helvetica Neue"/>
                <a:ea typeface="Helvetica Neue"/>
                <a:cs typeface="Helvetica Neue"/>
                <a:sym typeface="Helvetica Neue"/>
              </a:rPr>
              <a:t>Data Modelling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a:spLocks noGrp="1"/>
          </p:cNvSpPr>
          <p:nvPr>
            <p:ph type="title"/>
          </p:nvPr>
        </p:nvSpPr>
        <p:spPr>
          <a:xfrm>
            <a:off x="87700" y="0"/>
            <a:ext cx="6859200" cy="857400"/>
          </a:xfrm>
          <a:prstGeom prst="rect">
            <a:avLst/>
          </a:prstGeom>
        </p:spPr>
        <p:txBody>
          <a:bodyPr lIns="91425" tIns="91425" rIns="91425" bIns="91425" anchor="t" anchorCtr="0">
            <a:noAutofit/>
          </a:bodyPr>
          <a:lstStyle/>
          <a:p>
            <a:pPr lvl="0" rtl="0">
              <a:spcBef>
                <a:spcPts val="0"/>
              </a:spcBef>
              <a:buNone/>
            </a:pPr>
            <a:r>
              <a:rPr lang="en" sz="2200">
                <a:solidFill>
                  <a:srgbClr val="88398A"/>
                </a:solidFill>
              </a:rPr>
              <a:t>Data Science in context - Macro &amp; Micro</a:t>
            </a:r>
          </a:p>
        </p:txBody>
      </p:sp>
      <p:sp>
        <p:nvSpPr>
          <p:cNvPr id="323" name="Shape 323"/>
          <p:cNvSpPr/>
          <p:nvPr/>
        </p:nvSpPr>
        <p:spPr>
          <a:xfrm>
            <a:off x="87700" y="468025"/>
            <a:ext cx="6244800" cy="4455900"/>
          </a:xfrm>
          <a:prstGeom prst="ellipse">
            <a:avLst/>
          </a:prstGeom>
          <a:noFill/>
          <a:ln w="76200" cap="flat" cmpd="sng">
            <a:solidFill>
              <a:srgbClr val="D3D3D3"/>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solidFill>
                  <a:srgbClr val="88398A"/>
                </a:solidFill>
                <a:latin typeface="Titillium Web"/>
                <a:ea typeface="Titillium Web"/>
                <a:cs typeface="Titillium Web"/>
                <a:sym typeface="Titillium Web"/>
              </a:rPr>
              <a:t>Data Scientist</a:t>
            </a:r>
          </a:p>
        </p:txBody>
      </p:sp>
      <p:sp>
        <p:nvSpPr>
          <p:cNvPr id="324" name="Shape 324"/>
          <p:cNvSpPr/>
          <p:nvPr/>
        </p:nvSpPr>
        <p:spPr>
          <a:xfrm>
            <a:off x="5666075" y="2617325"/>
            <a:ext cx="3156000" cy="2526000"/>
          </a:xfrm>
          <a:prstGeom prst="ellipse">
            <a:avLst/>
          </a:prstGeom>
          <a:noFill/>
          <a:ln w="76200" cap="flat" cmpd="sng">
            <a:solidFill>
              <a:srgbClr val="D3D3D3"/>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solidFill>
                  <a:srgbClr val="88398A"/>
                </a:solidFill>
                <a:latin typeface="Titillium Web"/>
                <a:ea typeface="Titillium Web"/>
                <a:cs typeface="Titillium Web"/>
                <a:sym typeface="Titillium Web"/>
              </a:rPr>
              <a:t>Software Engineer</a:t>
            </a:r>
          </a:p>
        </p:txBody>
      </p:sp>
      <p:sp>
        <p:nvSpPr>
          <p:cNvPr id="325" name="Shape 325"/>
          <p:cNvSpPr/>
          <p:nvPr/>
        </p:nvSpPr>
        <p:spPr>
          <a:xfrm>
            <a:off x="4828200" y="81375"/>
            <a:ext cx="3993900" cy="2819700"/>
          </a:xfrm>
          <a:prstGeom prst="ellipse">
            <a:avLst/>
          </a:prstGeom>
          <a:noFill/>
          <a:ln w="76200" cap="flat" cmpd="sng">
            <a:solidFill>
              <a:srgbClr val="D3D3D3"/>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solidFill>
                  <a:srgbClr val="88398A"/>
                </a:solidFill>
                <a:latin typeface="Titillium Web"/>
                <a:ea typeface="Titillium Web"/>
                <a:cs typeface="Titillium Web"/>
                <a:sym typeface="Titillium Web"/>
              </a:rPr>
              <a:t>Data Engineer</a:t>
            </a:r>
          </a:p>
        </p:txBody>
      </p:sp>
      <p:sp>
        <p:nvSpPr>
          <p:cNvPr id="326" name="Shape 326"/>
          <p:cNvSpPr txBox="1"/>
          <p:nvPr/>
        </p:nvSpPr>
        <p:spPr>
          <a:xfrm>
            <a:off x="2696787" y="1835662"/>
            <a:ext cx="1340700" cy="427200"/>
          </a:xfrm>
          <a:prstGeom prst="rect">
            <a:avLst/>
          </a:prstGeom>
          <a:noFill/>
          <a:ln>
            <a:noFill/>
          </a:ln>
        </p:spPr>
        <p:txBody>
          <a:bodyPr lIns="91425" tIns="91425" rIns="91425" bIns="91425" anchor="ctr" anchorCtr="0">
            <a:noAutofit/>
          </a:bodyPr>
          <a:lstStyle/>
          <a:p>
            <a:pPr lvl="0" algn="ctr" rtl="0">
              <a:spcBef>
                <a:spcPts val="0"/>
              </a:spcBef>
              <a:buNone/>
            </a:pPr>
            <a:r>
              <a:rPr lang="en" b="1">
                <a:solidFill>
                  <a:srgbClr val="687687"/>
                </a:solidFill>
                <a:latin typeface="Helvetica Neue"/>
                <a:ea typeface="Helvetica Neue"/>
                <a:cs typeface="Helvetica Neue"/>
                <a:sym typeface="Helvetica Neue"/>
              </a:rPr>
              <a:t>Visualisation</a:t>
            </a:r>
            <a:r>
              <a:rPr lang="en">
                <a:solidFill>
                  <a:srgbClr val="687687"/>
                </a:solidFill>
                <a:latin typeface="Helvetica Neue"/>
                <a:ea typeface="Helvetica Neue"/>
                <a:cs typeface="Helvetica Neue"/>
                <a:sym typeface="Helvetica Neue"/>
              </a:rPr>
              <a:t>:</a:t>
            </a:r>
          </a:p>
          <a:p>
            <a:pPr lvl="0" algn="ctr" rtl="0">
              <a:spcBef>
                <a:spcPts val="0"/>
              </a:spcBef>
              <a:buNone/>
            </a:pPr>
            <a:r>
              <a:rPr lang="en">
                <a:solidFill>
                  <a:srgbClr val="687687"/>
                </a:solidFill>
                <a:latin typeface="Helvetica Neue"/>
                <a:ea typeface="Helvetica Neue"/>
                <a:cs typeface="Helvetica Neue"/>
                <a:sym typeface="Helvetica Neue"/>
              </a:rPr>
              <a:t>D3, R, Python</a:t>
            </a:r>
          </a:p>
        </p:txBody>
      </p:sp>
      <p:sp>
        <p:nvSpPr>
          <p:cNvPr id="327" name="Shape 327"/>
          <p:cNvSpPr txBox="1"/>
          <p:nvPr/>
        </p:nvSpPr>
        <p:spPr>
          <a:xfrm>
            <a:off x="261550" y="2624862"/>
            <a:ext cx="1228500" cy="212400"/>
          </a:xfrm>
          <a:prstGeom prst="rect">
            <a:avLst/>
          </a:prstGeom>
          <a:noFill/>
          <a:ln>
            <a:noFill/>
          </a:ln>
        </p:spPr>
        <p:txBody>
          <a:bodyPr lIns="91425" tIns="91425" rIns="91425" bIns="91425" anchor="ctr" anchorCtr="0">
            <a:noAutofit/>
          </a:bodyPr>
          <a:lstStyle/>
          <a:p>
            <a:pPr lvl="0" algn="ctr" rtl="0">
              <a:spcBef>
                <a:spcPts val="0"/>
              </a:spcBef>
              <a:buNone/>
            </a:pPr>
            <a:r>
              <a:rPr lang="en">
                <a:solidFill>
                  <a:srgbClr val="687687"/>
                </a:solidFill>
                <a:latin typeface="Helvetica Neue"/>
                <a:ea typeface="Helvetica Neue"/>
                <a:cs typeface="Helvetica Neue"/>
                <a:sym typeface="Helvetica Neue"/>
              </a:rPr>
              <a:t>Story-telling</a:t>
            </a:r>
          </a:p>
        </p:txBody>
      </p:sp>
      <p:sp>
        <p:nvSpPr>
          <p:cNvPr id="328" name="Shape 328"/>
          <p:cNvSpPr txBox="1"/>
          <p:nvPr/>
        </p:nvSpPr>
        <p:spPr>
          <a:xfrm>
            <a:off x="3957050" y="1317837"/>
            <a:ext cx="1662300" cy="427200"/>
          </a:xfrm>
          <a:prstGeom prst="rect">
            <a:avLst/>
          </a:prstGeom>
          <a:noFill/>
          <a:ln>
            <a:noFill/>
          </a:ln>
        </p:spPr>
        <p:txBody>
          <a:bodyPr lIns="91425" tIns="91425" rIns="91425" bIns="91425" anchor="ctr" anchorCtr="0">
            <a:noAutofit/>
          </a:bodyPr>
          <a:lstStyle/>
          <a:p>
            <a:pPr lvl="0" algn="ctr" rtl="0">
              <a:spcBef>
                <a:spcPts val="0"/>
              </a:spcBef>
              <a:buNone/>
            </a:pPr>
            <a:r>
              <a:rPr lang="en" b="1">
                <a:solidFill>
                  <a:srgbClr val="687687"/>
                </a:solidFill>
                <a:latin typeface="Helvetica Neue"/>
                <a:ea typeface="Helvetica Neue"/>
                <a:cs typeface="Helvetica Neue"/>
                <a:sym typeface="Helvetica Neue"/>
              </a:rPr>
              <a:t>Programming</a:t>
            </a:r>
            <a:r>
              <a:rPr lang="en">
                <a:solidFill>
                  <a:srgbClr val="687687"/>
                </a:solidFill>
                <a:latin typeface="Helvetica Neue"/>
                <a:ea typeface="Helvetica Neue"/>
                <a:cs typeface="Helvetica Neue"/>
                <a:sym typeface="Helvetica Neue"/>
              </a:rPr>
              <a:t>:</a:t>
            </a:r>
          </a:p>
          <a:p>
            <a:pPr lvl="0" algn="ctr" rtl="0">
              <a:spcBef>
                <a:spcPts val="0"/>
              </a:spcBef>
              <a:buNone/>
            </a:pPr>
            <a:r>
              <a:rPr lang="en">
                <a:solidFill>
                  <a:srgbClr val="687687"/>
                </a:solidFill>
                <a:latin typeface="Helvetica Neue"/>
                <a:ea typeface="Helvetica Neue"/>
                <a:cs typeface="Helvetica Neue"/>
                <a:sym typeface="Helvetica Neue"/>
              </a:rPr>
              <a:t>R, Python, SQL</a:t>
            </a:r>
          </a:p>
        </p:txBody>
      </p:sp>
      <p:sp>
        <p:nvSpPr>
          <p:cNvPr id="329" name="Shape 329"/>
          <p:cNvSpPr txBox="1"/>
          <p:nvPr/>
        </p:nvSpPr>
        <p:spPr>
          <a:xfrm>
            <a:off x="1908850" y="4366825"/>
            <a:ext cx="1228500" cy="402600"/>
          </a:xfrm>
          <a:prstGeom prst="rect">
            <a:avLst/>
          </a:prstGeom>
          <a:noFill/>
          <a:ln>
            <a:noFill/>
          </a:ln>
        </p:spPr>
        <p:txBody>
          <a:bodyPr lIns="91425" tIns="91425" rIns="91425" bIns="91425" anchor="ctr" anchorCtr="0">
            <a:noAutofit/>
          </a:bodyPr>
          <a:lstStyle/>
          <a:p>
            <a:pPr lvl="0" algn="ctr" rtl="0">
              <a:spcBef>
                <a:spcPts val="0"/>
              </a:spcBef>
              <a:buNone/>
            </a:pPr>
            <a:r>
              <a:rPr lang="en">
                <a:solidFill>
                  <a:srgbClr val="687687"/>
                </a:solidFill>
                <a:latin typeface="Helvetica Neue"/>
                <a:ea typeface="Helvetica Neue"/>
                <a:cs typeface="Helvetica Neue"/>
                <a:sym typeface="Helvetica Neue"/>
              </a:rPr>
              <a:t>Data-Driven Insight</a:t>
            </a:r>
          </a:p>
        </p:txBody>
      </p:sp>
      <p:sp>
        <p:nvSpPr>
          <p:cNvPr id="330" name="Shape 330"/>
          <p:cNvSpPr txBox="1"/>
          <p:nvPr/>
        </p:nvSpPr>
        <p:spPr>
          <a:xfrm>
            <a:off x="1812825" y="3034750"/>
            <a:ext cx="2202000" cy="627300"/>
          </a:xfrm>
          <a:prstGeom prst="rect">
            <a:avLst/>
          </a:prstGeom>
          <a:noFill/>
          <a:ln>
            <a:noFill/>
          </a:ln>
        </p:spPr>
        <p:txBody>
          <a:bodyPr lIns="91425" tIns="91425" rIns="91425" bIns="91425" anchor="ctr" anchorCtr="0">
            <a:noAutofit/>
          </a:bodyPr>
          <a:lstStyle/>
          <a:p>
            <a:pPr lvl="0" algn="ctr" rtl="0">
              <a:spcBef>
                <a:spcPts val="0"/>
              </a:spcBef>
              <a:buNone/>
            </a:pPr>
            <a:r>
              <a:rPr lang="en" b="1">
                <a:solidFill>
                  <a:srgbClr val="687687"/>
                </a:solidFill>
                <a:latin typeface="Helvetica Neue"/>
                <a:ea typeface="Helvetica Neue"/>
                <a:cs typeface="Helvetica Neue"/>
                <a:sym typeface="Helvetica Neue"/>
              </a:rPr>
              <a:t>Business Dashboards &amp; Data Democratisation</a:t>
            </a:r>
            <a:r>
              <a:rPr lang="en">
                <a:solidFill>
                  <a:srgbClr val="687687"/>
                </a:solidFill>
                <a:latin typeface="Helvetica Neue"/>
                <a:ea typeface="Helvetica Neue"/>
                <a:cs typeface="Helvetica Neue"/>
                <a:sym typeface="Helvetica Neue"/>
              </a:rPr>
              <a:t>:</a:t>
            </a:r>
          </a:p>
          <a:p>
            <a:pPr lvl="0" algn="ctr" rtl="0">
              <a:spcBef>
                <a:spcPts val="0"/>
              </a:spcBef>
              <a:buNone/>
            </a:pPr>
            <a:r>
              <a:rPr lang="en">
                <a:solidFill>
                  <a:srgbClr val="687687"/>
                </a:solidFill>
                <a:latin typeface="Helvetica Neue"/>
                <a:ea typeface="Helvetica Neue"/>
                <a:cs typeface="Helvetica Neue"/>
                <a:sym typeface="Helvetica Neue"/>
              </a:rPr>
              <a:t>Tableau, Shiny</a:t>
            </a:r>
          </a:p>
        </p:txBody>
      </p:sp>
      <p:sp>
        <p:nvSpPr>
          <p:cNvPr id="331" name="Shape 331"/>
          <p:cNvSpPr txBox="1"/>
          <p:nvPr/>
        </p:nvSpPr>
        <p:spPr>
          <a:xfrm>
            <a:off x="1175750" y="1688962"/>
            <a:ext cx="1228500" cy="212400"/>
          </a:xfrm>
          <a:prstGeom prst="rect">
            <a:avLst/>
          </a:prstGeom>
          <a:noFill/>
          <a:ln>
            <a:noFill/>
          </a:ln>
        </p:spPr>
        <p:txBody>
          <a:bodyPr lIns="91425" tIns="91425" rIns="91425" bIns="91425" anchor="ctr" anchorCtr="0">
            <a:noAutofit/>
          </a:bodyPr>
          <a:lstStyle/>
          <a:p>
            <a:pPr lvl="0" algn="ctr" rtl="0">
              <a:spcBef>
                <a:spcPts val="0"/>
              </a:spcBef>
              <a:buNone/>
            </a:pPr>
            <a:r>
              <a:rPr lang="en">
                <a:solidFill>
                  <a:srgbClr val="687687"/>
                </a:solidFill>
                <a:latin typeface="Helvetica Neue"/>
                <a:ea typeface="Helvetica Neue"/>
                <a:cs typeface="Helvetica Neue"/>
                <a:sym typeface="Helvetica Neue"/>
              </a:rPr>
              <a:t>Evangelism</a:t>
            </a:r>
          </a:p>
        </p:txBody>
      </p:sp>
      <p:sp>
        <p:nvSpPr>
          <p:cNvPr id="332" name="Shape 332"/>
          <p:cNvSpPr txBox="1"/>
          <p:nvPr/>
        </p:nvSpPr>
        <p:spPr>
          <a:xfrm>
            <a:off x="3238725" y="3684725"/>
            <a:ext cx="2112000" cy="686700"/>
          </a:xfrm>
          <a:prstGeom prst="rect">
            <a:avLst/>
          </a:prstGeom>
          <a:noFill/>
          <a:ln>
            <a:noFill/>
          </a:ln>
        </p:spPr>
        <p:txBody>
          <a:bodyPr lIns="91425" tIns="91425" rIns="91425" bIns="91425" anchor="ctr" anchorCtr="0">
            <a:noAutofit/>
          </a:bodyPr>
          <a:lstStyle/>
          <a:p>
            <a:pPr lvl="0" algn="ctr" rtl="0">
              <a:spcBef>
                <a:spcPts val="0"/>
              </a:spcBef>
              <a:buNone/>
            </a:pPr>
            <a:r>
              <a:rPr lang="en" b="1">
                <a:solidFill>
                  <a:srgbClr val="687687"/>
                </a:solidFill>
                <a:latin typeface="Helvetica Neue"/>
                <a:ea typeface="Helvetica Neue"/>
                <a:cs typeface="Helvetica Neue"/>
                <a:sym typeface="Helvetica Neue"/>
              </a:rPr>
              <a:t>Statistical Modeling</a:t>
            </a:r>
            <a:r>
              <a:rPr lang="en">
                <a:solidFill>
                  <a:srgbClr val="687687"/>
                </a:solidFill>
                <a:latin typeface="Helvetica Neue"/>
                <a:ea typeface="Helvetica Neue"/>
                <a:cs typeface="Helvetica Neue"/>
                <a:sym typeface="Helvetica Neue"/>
              </a:rPr>
              <a:t>:</a:t>
            </a:r>
          </a:p>
          <a:p>
            <a:pPr lvl="0" algn="ctr" rtl="0">
              <a:spcBef>
                <a:spcPts val="0"/>
              </a:spcBef>
              <a:buNone/>
            </a:pPr>
            <a:r>
              <a:rPr lang="en">
                <a:solidFill>
                  <a:srgbClr val="687687"/>
                </a:solidFill>
                <a:latin typeface="Helvetica Neue"/>
                <a:ea typeface="Helvetica Neue"/>
                <a:cs typeface="Helvetica Neue"/>
                <a:sym typeface="Helvetica Neue"/>
              </a:rPr>
              <a:t>R, Matlab, Stata, SPSS </a:t>
            </a:r>
          </a:p>
        </p:txBody>
      </p:sp>
      <p:sp>
        <p:nvSpPr>
          <p:cNvPr id="333" name="Shape 333"/>
          <p:cNvSpPr txBox="1"/>
          <p:nvPr/>
        </p:nvSpPr>
        <p:spPr>
          <a:xfrm>
            <a:off x="513975" y="3441625"/>
            <a:ext cx="1734300" cy="402600"/>
          </a:xfrm>
          <a:prstGeom prst="rect">
            <a:avLst/>
          </a:prstGeom>
          <a:noFill/>
          <a:ln>
            <a:noFill/>
          </a:ln>
        </p:spPr>
        <p:txBody>
          <a:bodyPr lIns="91425" tIns="91425" rIns="91425" bIns="91425" anchor="ctr" anchorCtr="0">
            <a:noAutofit/>
          </a:bodyPr>
          <a:lstStyle/>
          <a:p>
            <a:pPr lvl="0" algn="ctr" rtl="0">
              <a:spcBef>
                <a:spcPts val="0"/>
              </a:spcBef>
              <a:buNone/>
            </a:pPr>
            <a:r>
              <a:rPr lang="en" b="1">
                <a:solidFill>
                  <a:srgbClr val="687687"/>
                </a:solidFill>
                <a:latin typeface="Helvetica Neue"/>
                <a:ea typeface="Helvetica Neue"/>
                <a:cs typeface="Helvetica Neue"/>
                <a:sym typeface="Helvetica Neue"/>
              </a:rPr>
              <a:t>Domain Knowledge</a:t>
            </a:r>
          </a:p>
        </p:txBody>
      </p:sp>
      <p:sp>
        <p:nvSpPr>
          <p:cNvPr id="334" name="Shape 334"/>
          <p:cNvSpPr txBox="1"/>
          <p:nvPr/>
        </p:nvSpPr>
        <p:spPr>
          <a:xfrm>
            <a:off x="1458975" y="3828025"/>
            <a:ext cx="1813500" cy="402600"/>
          </a:xfrm>
          <a:prstGeom prst="rect">
            <a:avLst/>
          </a:prstGeom>
          <a:noFill/>
          <a:ln>
            <a:noFill/>
          </a:ln>
        </p:spPr>
        <p:txBody>
          <a:bodyPr lIns="91425" tIns="91425" rIns="91425" bIns="91425" anchor="ctr" anchorCtr="0">
            <a:noAutofit/>
          </a:bodyPr>
          <a:lstStyle/>
          <a:p>
            <a:pPr lvl="0" algn="ctr" rtl="0">
              <a:spcBef>
                <a:spcPts val="0"/>
              </a:spcBef>
              <a:buNone/>
            </a:pPr>
            <a:r>
              <a:rPr lang="en">
                <a:solidFill>
                  <a:srgbClr val="687687"/>
                </a:solidFill>
                <a:latin typeface="Helvetica Neue"/>
                <a:ea typeface="Helvetica Neue"/>
                <a:cs typeface="Helvetica Neue"/>
                <a:sym typeface="Helvetica Neue"/>
              </a:rPr>
              <a:t>Hacking\</a:t>
            </a:r>
          </a:p>
          <a:p>
            <a:pPr lvl="0" algn="ctr" rtl="0">
              <a:spcBef>
                <a:spcPts val="0"/>
              </a:spcBef>
              <a:buNone/>
            </a:pPr>
            <a:r>
              <a:rPr lang="en">
                <a:solidFill>
                  <a:srgbClr val="687687"/>
                </a:solidFill>
                <a:latin typeface="Helvetica Neue"/>
                <a:ea typeface="Helvetica Neue"/>
                <a:cs typeface="Helvetica Neue"/>
                <a:sym typeface="Helvetica Neue"/>
              </a:rPr>
              <a:t>Problem-Solving </a:t>
            </a:r>
          </a:p>
        </p:txBody>
      </p:sp>
      <p:sp>
        <p:nvSpPr>
          <p:cNvPr id="335" name="Shape 335"/>
          <p:cNvSpPr txBox="1"/>
          <p:nvPr/>
        </p:nvSpPr>
        <p:spPr>
          <a:xfrm>
            <a:off x="4198100" y="3023937"/>
            <a:ext cx="1340700" cy="627300"/>
          </a:xfrm>
          <a:prstGeom prst="rect">
            <a:avLst/>
          </a:prstGeom>
          <a:noFill/>
          <a:ln>
            <a:noFill/>
          </a:ln>
        </p:spPr>
        <p:txBody>
          <a:bodyPr lIns="91425" tIns="91425" rIns="91425" bIns="91425" anchor="ctr" anchorCtr="0">
            <a:noAutofit/>
          </a:bodyPr>
          <a:lstStyle/>
          <a:p>
            <a:pPr lvl="0" algn="ctr" rtl="0">
              <a:spcBef>
                <a:spcPts val="0"/>
              </a:spcBef>
              <a:buNone/>
            </a:pPr>
            <a:r>
              <a:rPr lang="en" b="1">
                <a:solidFill>
                  <a:srgbClr val="687687"/>
                </a:solidFill>
                <a:latin typeface="Helvetica Neue"/>
                <a:ea typeface="Helvetica Neue"/>
                <a:cs typeface="Helvetica Neue"/>
                <a:sym typeface="Helvetica Neue"/>
              </a:rPr>
              <a:t>Reproducible Research</a:t>
            </a:r>
            <a:r>
              <a:rPr lang="en">
                <a:solidFill>
                  <a:srgbClr val="687687"/>
                </a:solidFill>
                <a:latin typeface="Helvetica Neue"/>
                <a:ea typeface="Helvetica Neue"/>
                <a:cs typeface="Helvetica Neue"/>
                <a:sym typeface="Helvetica Neue"/>
              </a:rPr>
              <a:t>:</a:t>
            </a:r>
          </a:p>
          <a:p>
            <a:pPr lvl="0" algn="ctr" rtl="0">
              <a:spcBef>
                <a:spcPts val="0"/>
              </a:spcBef>
              <a:buNone/>
            </a:pPr>
            <a:r>
              <a:rPr lang="en">
                <a:solidFill>
                  <a:srgbClr val="687687"/>
                </a:solidFill>
                <a:latin typeface="Helvetica Neue"/>
                <a:ea typeface="Helvetica Neue"/>
                <a:cs typeface="Helvetica Neue"/>
                <a:sym typeface="Helvetica Neue"/>
              </a:rPr>
              <a:t>GitHub</a:t>
            </a:r>
          </a:p>
        </p:txBody>
      </p:sp>
      <p:sp>
        <p:nvSpPr>
          <p:cNvPr id="336" name="Shape 336"/>
          <p:cNvSpPr txBox="1"/>
          <p:nvPr/>
        </p:nvSpPr>
        <p:spPr>
          <a:xfrm>
            <a:off x="1472075" y="2186325"/>
            <a:ext cx="1228500" cy="402600"/>
          </a:xfrm>
          <a:prstGeom prst="rect">
            <a:avLst/>
          </a:prstGeom>
          <a:noFill/>
          <a:ln>
            <a:noFill/>
          </a:ln>
        </p:spPr>
        <p:txBody>
          <a:bodyPr lIns="91425" tIns="91425" rIns="91425" bIns="91425" anchor="ctr" anchorCtr="0">
            <a:noAutofit/>
          </a:bodyPr>
          <a:lstStyle/>
          <a:p>
            <a:pPr lvl="0" algn="ctr" rtl="0">
              <a:spcBef>
                <a:spcPts val="0"/>
              </a:spcBef>
              <a:buNone/>
            </a:pPr>
            <a:r>
              <a:rPr lang="en">
                <a:solidFill>
                  <a:srgbClr val="687687"/>
                </a:solidFill>
                <a:latin typeface="Helvetica Neue"/>
                <a:ea typeface="Helvetica Neue"/>
                <a:cs typeface="Helvetica Neue"/>
                <a:sym typeface="Helvetica Neue"/>
              </a:rPr>
              <a:t>Advisory / Consultancy</a:t>
            </a:r>
          </a:p>
        </p:txBody>
      </p:sp>
      <p:sp>
        <p:nvSpPr>
          <p:cNvPr id="337" name="Shape 337"/>
          <p:cNvSpPr txBox="1"/>
          <p:nvPr/>
        </p:nvSpPr>
        <p:spPr>
          <a:xfrm>
            <a:off x="261550" y="2017000"/>
            <a:ext cx="1228500" cy="355800"/>
          </a:xfrm>
          <a:prstGeom prst="rect">
            <a:avLst/>
          </a:prstGeom>
          <a:noFill/>
          <a:ln>
            <a:noFill/>
          </a:ln>
        </p:spPr>
        <p:txBody>
          <a:bodyPr lIns="91425" tIns="91425" rIns="91425" bIns="91425" anchor="ctr" anchorCtr="0">
            <a:noAutofit/>
          </a:bodyPr>
          <a:lstStyle/>
          <a:p>
            <a:pPr lvl="0" algn="ctr" rtl="0">
              <a:spcBef>
                <a:spcPts val="0"/>
              </a:spcBef>
              <a:buNone/>
            </a:pPr>
            <a:r>
              <a:rPr lang="en">
                <a:solidFill>
                  <a:srgbClr val="687687"/>
                </a:solidFill>
                <a:latin typeface="Helvetica Neue"/>
                <a:ea typeface="Helvetica Neue"/>
                <a:cs typeface="Helvetica Neue"/>
                <a:sym typeface="Helvetica Neue"/>
              </a:rPr>
              <a:t>Stakeholder Management</a:t>
            </a:r>
          </a:p>
        </p:txBody>
      </p:sp>
      <p:sp>
        <p:nvSpPr>
          <p:cNvPr id="338" name="Shape 338"/>
          <p:cNvSpPr txBox="1"/>
          <p:nvPr/>
        </p:nvSpPr>
        <p:spPr>
          <a:xfrm>
            <a:off x="316300" y="2917087"/>
            <a:ext cx="1401900" cy="568500"/>
          </a:xfrm>
          <a:prstGeom prst="rect">
            <a:avLst/>
          </a:prstGeom>
          <a:noFill/>
          <a:ln>
            <a:noFill/>
          </a:ln>
        </p:spPr>
        <p:txBody>
          <a:bodyPr lIns="91425" tIns="91425" rIns="91425" bIns="91425" anchor="ctr" anchorCtr="0">
            <a:noAutofit/>
          </a:bodyPr>
          <a:lstStyle/>
          <a:p>
            <a:pPr lvl="0" algn="ctr" rtl="0">
              <a:spcBef>
                <a:spcPts val="0"/>
              </a:spcBef>
              <a:buNone/>
            </a:pPr>
            <a:r>
              <a:rPr lang="en">
                <a:solidFill>
                  <a:srgbClr val="687687"/>
                </a:solidFill>
                <a:latin typeface="Helvetica Neue"/>
                <a:ea typeface="Helvetica Neue"/>
                <a:cs typeface="Helvetica Neue"/>
                <a:sym typeface="Helvetica Neue"/>
              </a:rPr>
              <a:t>Project Management</a:t>
            </a:r>
          </a:p>
        </p:txBody>
      </p:sp>
      <p:sp>
        <p:nvSpPr>
          <p:cNvPr id="339" name="Shape 339"/>
          <p:cNvSpPr txBox="1"/>
          <p:nvPr/>
        </p:nvSpPr>
        <p:spPr>
          <a:xfrm>
            <a:off x="6341175" y="3124325"/>
            <a:ext cx="2202000" cy="627300"/>
          </a:xfrm>
          <a:prstGeom prst="rect">
            <a:avLst/>
          </a:prstGeom>
          <a:noFill/>
          <a:ln>
            <a:noFill/>
          </a:ln>
        </p:spPr>
        <p:txBody>
          <a:bodyPr lIns="91425" tIns="91425" rIns="91425" bIns="91425" anchor="ctr" anchorCtr="0">
            <a:noAutofit/>
          </a:bodyPr>
          <a:lstStyle/>
          <a:p>
            <a:pPr lvl="0" algn="ctr" rtl="0">
              <a:spcBef>
                <a:spcPts val="0"/>
              </a:spcBef>
              <a:buNone/>
            </a:pPr>
            <a:r>
              <a:rPr lang="en">
                <a:solidFill>
                  <a:srgbClr val="687687"/>
                </a:solidFill>
                <a:latin typeface="Helvetica Neue"/>
                <a:ea typeface="Helvetica Neue"/>
                <a:cs typeface="Helvetica Neue"/>
                <a:sym typeface="Helvetica Neue"/>
              </a:rPr>
              <a:t>Frontend &amp; Backend Development</a:t>
            </a:r>
          </a:p>
        </p:txBody>
      </p:sp>
      <p:sp>
        <p:nvSpPr>
          <p:cNvPr id="340" name="Shape 340"/>
          <p:cNvSpPr txBox="1"/>
          <p:nvPr/>
        </p:nvSpPr>
        <p:spPr>
          <a:xfrm>
            <a:off x="7211275" y="3898750"/>
            <a:ext cx="1606800" cy="686700"/>
          </a:xfrm>
          <a:prstGeom prst="rect">
            <a:avLst/>
          </a:prstGeom>
          <a:noFill/>
          <a:ln>
            <a:noFill/>
          </a:ln>
        </p:spPr>
        <p:txBody>
          <a:bodyPr lIns="91425" tIns="91425" rIns="91425" bIns="91425" anchor="ctr" anchorCtr="0">
            <a:noAutofit/>
          </a:bodyPr>
          <a:lstStyle/>
          <a:p>
            <a:pPr lvl="0" algn="ctr" rtl="0">
              <a:spcBef>
                <a:spcPts val="0"/>
              </a:spcBef>
              <a:buNone/>
            </a:pPr>
            <a:r>
              <a:rPr lang="en">
                <a:solidFill>
                  <a:srgbClr val="687687"/>
                </a:solidFill>
                <a:latin typeface="Helvetica Neue"/>
                <a:ea typeface="Helvetica Neue"/>
                <a:cs typeface="Helvetica Neue"/>
                <a:sym typeface="Helvetica Neue"/>
              </a:rPr>
              <a:t>Web &amp;</a:t>
            </a:r>
          </a:p>
          <a:p>
            <a:pPr lvl="0" algn="ctr" rtl="0">
              <a:spcBef>
                <a:spcPts val="0"/>
              </a:spcBef>
              <a:buNone/>
            </a:pPr>
            <a:r>
              <a:rPr lang="en">
                <a:solidFill>
                  <a:srgbClr val="687687"/>
                </a:solidFill>
                <a:latin typeface="Helvetica Neue"/>
                <a:ea typeface="Helvetica Neue"/>
                <a:cs typeface="Helvetica Neue"/>
                <a:sym typeface="Helvetica Neue"/>
              </a:rPr>
              <a:t> Mobile Apps</a:t>
            </a:r>
          </a:p>
        </p:txBody>
      </p:sp>
      <p:sp>
        <p:nvSpPr>
          <p:cNvPr id="341" name="Shape 341"/>
          <p:cNvSpPr txBox="1"/>
          <p:nvPr/>
        </p:nvSpPr>
        <p:spPr>
          <a:xfrm>
            <a:off x="6025625" y="1542662"/>
            <a:ext cx="2202000" cy="498600"/>
          </a:xfrm>
          <a:prstGeom prst="rect">
            <a:avLst/>
          </a:prstGeom>
          <a:noFill/>
          <a:ln>
            <a:noFill/>
          </a:ln>
        </p:spPr>
        <p:txBody>
          <a:bodyPr lIns="91425" tIns="91425" rIns="91425" bIns="91425" anchor="ctr" anchorCtr="0">
            <a:noAutofit/>
          </a:bodyPr>
          <a:lstStyle/>
          <a:p>
            <a:pPr lvl="0" algn="ctr" rtl="0">
              <a:spcBef>
                <a:spcPts val="0"/>
              </a:spcBef>
              <a:buNone/>
            </a:pPr>
            <a:r>
              <a:rPr lang="en">
                <a:solidFill>
                  <a:srgbClr val="687687"/>
                </a:solidFill>
                <a:latin typeface="Helvetica Neue"/>
                <a:ea typeface="Helvetica Neue"/>
                <a:cs typeface="Helvetica Neue"/>
                <a:sym typeface="Helvetica Neue"/>
              </a:rPr>
              <a:t>Data Warehousing </a:t>
            </a:r>
          </a:p>
        </p:txBody>
      </p:sp>
      <p:sp>
        <p:nvSpPr>
          <p:cNvPr id="342" name="Shape 342"/>
          <p:cNvSpPr txBox="1"/>
          <p:nvPr/>
        </p:nvSpPr>
        <p:spPr>
          <a:xfrm>
            <a:off x="5729375" y="158825"/>
            <a:ext cx="2311800" cy="427200"/>
          </a:xfrm>
          <a:prstGeom prst="rect">
            <a:avLst/>
          </a:prstGeom>
          <a:noFill/>
          <a:ln>
            <a:noFill/>
          </a:ln>
        </p:spPr>
        <p:txBody>
          <a:bodyPr lIns="91425" tIns="91425" rIns="91425" bIns="91425" anchor="ctr" anchorCtr="0">
            <a:noAutofit/>
          </a:bodyPr>
          <a:lstStyle/>
          <a:p>
            <a:pPr lvl="0" algn="ctr" rtl="0">
              <a:spcBef>
                <a:spcPts val="0"/>
              </a:spcBef>
              <a:buNone/>
            </a:pPr>
            <a:r>
              <a:rPr lang="en">
                <a:solidFill>
                  <a:srgbClr val="687687"/>
                </a:solidFill>
                <a:latin typeface="Helvetica Neue"/>
                <a:ea typeface="Helvetica Neue"/>
                <a:cs typeface="Helvetica Neue"/>
                <a:sym typeface="Helvetica Neue"/>
              </a:rPr>
              <a:t>Advance data structures </a:t>
            </a:r>
          </a:p>
        </p:txBody>
      </p:sp>
      <p:sp>
        <p:nvSpPr>
          <p:cNvPr id="343" name="Shape 343"/>
          <p:cNvSpPr txBox="1"/>
          <p:nvPr/>
        </p:nvSpPr>
        <p:spPr>
          <a:xfrm>
            <a:off x="4526575" y="754650"/>
            <a:ext cx="1094400" cy="498600"/>
          </a:xfrm>
          <a:prstGeom prst="rect">
            <a:avLst/>
          </a:prstGeom>
          <a:noFill/>
          <a:ln>
            <a:noFill/>
          </a:ln>
        </p:spPr>
        <p:txBody>
          <a:bodyPr lIns="91425" tIns="91425" rIns="91425" bIns="91425" anchor="ctr" anchorCtr="0">
            <a:noAutofit/>
          </a:bodyPr>
          <a:lstStyle/>
          <a:p>
            <a:pPr lvl="0" algn="ctr" rtl="0">
              <a:spcBef>
                <a:spcPts val="0"/>
              </a:spcBef>
              <a:buNone/>
            </a:pPr>
            <a:r>
              <a:rPr lang="en">
                <a:solidFill>
                  <a:srgbClr val="687687"/>
                </a:solidFill>
                <a:latin typeface="Helvetica Neue"/>
                <a:ea typeface="Helvetica Neue"/>
                <a:cs typeface="Helvetica Neue"/>
                <a:sym typeface="Helvetica Neue"/>
              </a:rPr>
              <a:t>Business Intelligence</a:t>
            </a:r>
          </a:p>
        </p:txBody>
      </p:sp>
      <p:sp>
        <p:nvSpPr>
          <p:cNvPr id="344" name="Shape 344"/>
          <p:cNvSpPr txBox="1"/>
          <p:nvPr/>
        </p:nvSpPr>
        <p:spPr>
          <a:xfrm>
            <a:off x="960525" y="796187"/>
            <a:ext cx="2202000" cy="795900"/>
          </a:xfrm>
          <a:prstGeom prst="rect">
            <a:avLst/>
          </a:prstGeom>
          <a:noFill/>
          <a:ln>
            <a:noFill/>
          </a:ln>
        </p:spPr>
        <p:txBody>
          <a:bodyPr lIns="91425" tIns="91425" rIns="91425" bIns="91425" anchor="ctr" anchorCtr="0">
            <a:noAutofit/>
          </a:bodyPr>
          <a:lstStyle/>
          <a:p>
            <a:pPr lvl="0" algn="ctr" rtl="0">
              <a:spcBef>
                <a:spcPts val="0"/>
              </a:spcBef>
              <a:buNone/>
            </a:pPr>
            <a:r>
              <a:rPr lang="en" b="1">
                <a:solidFill>
                  <a:srgbClr val="687687"/>
                </a:solidFill>
                <a:latin typeface="Helvetica Neue"/>
                <a:ea typeface="Helvetica Neue"/>
                <a:cs typeface="Helvetica Neue"/>
                <a:sym typeface="Helvetica Neue"/>
              </a:rPr>
              <a:t>Machine Learning</a:t>
            </a:r>
            <a:r>
              <a:rPr lang="en">
                <a:solidFill>
                  <a:srgbClr val="687687"/>
                </a:solidFill>
                <a:latin typeface="Helvetica Neue"/>
                <a:ea typeface="Helvetica Neue"/>
                <a:cs typeface="Helvetica Neue"/>
                <a:sym typeface="Helvetica Neue"/>
              </a:rPr>
              <a:t>:</a:t>
            </a:r>
          </a:p>
          <a:p>
            <a:pPr lvl="0" algn="ctr" rtl="0">
              <a:spcBef>
                <a:spcPts val="0"/>
              </a:spcBef>
              <a:buNone/>
            </a:pPr>
            <a:r>
              <a:rPr lang="en">
                <a:solidFill>
                  <a:srgbClr val="687687"/>
                </a:solidFill>
                <a:latin typeface="Helvetica Neue"/>
                <a:ea typeface="Helvetica Neue"/>
                <a:cs typeface="Helvetica Neue"/>
                <a:sym typeface="Helvetica Neue"/>
              </a:rPr>
              <a:t>R, Python, Tensor Flow</a:t>
            </a:r>
          </a:p>
        </p:txBody>
      </p:sp>
      <p:sp>
        <p:nvSpPr>
          <p:cNvPr id="345" name="Shape 345"/>
          <p:cNvSpPr txBox="1"/>
          <p:nvPr/>
        </p:nvSpPr>
        <p:spPr>
          <a:xfrm>
            <a:off x="3957037" y="1922900"/>
            <a:ext cx="1094400" cy="568500"/>
          </a:xfrm>
          <a:prstGeom prst="rect">
            <a:avLst/>
          </a:prstGeom>
          <a:noFill/>
          <a:ln>
            <a:noFill/>
          </a:ln>
        </p:spPr>
        <p:txBody>
          <a:bodyPr lIns="91425" tIns="91425" rIns="91425" bIns="91425" anchor="ctr" anchorCtr="0">
            <a:noAutofit/>
          </a:bodyPr>
          <a:lstStyle/>
          <a:p>
            <a:pPr lvl="0" algn="ctr" rtl="0">
              <a:spcBef>
                <a:spcPts val="0"/>
              </a:spcBef>
              <a:buNone/>
            </a:pPr>
            <a:r>
              <a:rPr lang="en" b="1">
                <a:solidFill>
                  <a:srgbClr val="687687"/>
                </a:solidFill>
                <a:latin typeface="Helvetica Neue"/>
                <a:ea typeface="Helvetica Neue"/>
                <a:cs typeface="Helvetica Neue"/>
                <a:sym typeface="Helvetica Neue"/>
              </a:rPr>
              <a:t>Data Mining</a:t>
            </a:r>
          </a:p>
        </p:txBody>
      </p:sp>
      <p:sp>
        <p:nvSpPr>
          <p:cNvPr id="346" name="Shape 346"/>
          <p:cNvSpPr txBox="1"/>
          <p:nvPr/>
        </p:nvSpPr>
        <p:spPr>
          <a:xfrm>
            <a:off x="6607475" y="2058825"/>
            <a:ext cx="1662300" cy="498600"/>
          </a:xfrm>
          <a:prstGeom prst="rect">
            <a:avLst/>
          </a:prstGeom>
          <a:noFill/>
          <a:ln>
            <a:noFill/>
          </a:ln>
        </p:spPr>
        <p:txBody>
          <a:bodyPr lIns="91425" tIns="91425" rIns="91425" bIns="91425" anchor="ctr" anchorCtr="0">
            <a:noAutofit/>
          </a:bodyPr>
          <a:lstStyle/>
          <a:p>
            <a:pPr lvl="0" algn="l" rtl="0">
              <a:spcBef>
                <a:spcPts val="0"/>
              </a:spcBef>
              <a:buNone/>
            </a:pPr>
            <a:r>
              <a:rPr lang="en">
                <a:solidFill>
                  <a:srgbClr val="687687"/>
                </a:solidFill>
                <a:latin typeface="Helvetica Neue"/>
                <a:ea typeface="Helvetica Neue"/>
                <a:cs typeface="Helvetica Neue"/>
                <a:sym typeface="Helvetica Neue"/>
              </a:rPr>
              <a:t>Building ETL &amp; Pipeline design</a:t>
            </a:r>
          </a:p>
        </p:txBody>
      </p:sp>
      <p:sp>
        <p:nvSpPr>
          <p:cNvPr id="347" name="Shape 347"/>
          <p:cNvSpPr txBox="1"/>
          <p:nvPr/>
        </p:nvSpPr>
        <p:spPr>
          <a:xfrm>
            <a:off x="4910449" y="1584250"/>
            <a:ext cx="1506000" cy="795900"/>
          </a:xfrm>
          <a:prstGeom prst="rect">
            <a:avLst/>
          </a:prstGeom>
          <a:noFill/>
          <a:ln>
            <a:noFill/>
          </a:ln>
        </p:spPr>
        <p:txBody>
          <a:bodyPr lIns="91425" tIns="91425" rIns="91425" bIns="91425" anchor="ctr" anchorCtr="0">
            <a:noAutofit/>
          </a:bodyPr>
          <a:lstStyle/>
          <a:p>
            <a:pPr lvl="0" algn="ctr" rtl="0">
              <a:spcBef>
                <a:spcPts val="0"/>
              </a:spcBef>
              <a:buNone/>
            </a:pPr>
            <a:r>
              <a:rPr lang="en" b="1">
                <a:solidFill>
                  <a:srgbClr val="687687"/>
                </a:solidFill>
                <a:latin typeface="Helvetica Neue"/>
                <a:ea typeface="Helvetica Neue"/>
                <a:cs typeface="Helvetica Neue"/>
                <a:sym typeface="Helvetica Neue"/>
              </a:rPr>
              <a:t>Data Extraction</a:t>
            </a:r>
            <a:r>
              <a:rPr lang="en">
                <a:solidFill>
                  <a:srgbClr val="687687"/>
                </a:solidFill>
                <a:latin typeface="Helvetica Neue"/>
                <a:ea typeface="Helvetica Neue"/>
                <a:cs typeface="Helvetica Neue"/>
                <a:sym typeface="Helvetica Neue"/>
              </a:rPr>
              <a:t>:</a:t>
            </a:r>
          </a:p>
          <a:p>
            <a:pPr lvl="0" algn="ctr" rtl="0">
              <a:spcBef>
                <a:spcPts val="0"/>
              </a:spcBef>
              <a:buNone/>
            </a:pPr>
            <a:r>
              <a:rPr lang="en">
                <a:solidFill>
                  <a:srgbClr val="687687"/>
                </a:solidFill>
                <a:latin typeface="Helvetica Neue"/>
                <a:ea typeface="Helvetica Neue"/>
                <a:cs typeface="Helvetica Neue"/>
                <a:sym typeface="Helvetica Neue"/>
              </a:rPr>
              <a:t>APIs, SQL</a:t>
            </a:r>
          </a:p>
        </p:txBody>
      </p:sp>
      <p:sp>
        <p:nvSpPr>
          <p:cNvPr id="348" name="Shape 348"/>
          <p:cNvSpPr txBox="1"/>
          <p:nvPr/>
        </p:nvSpPr>
        <p:spPr>
          <a:xfrm>
            <a:off x="5756875" y="3948775"/>
            <a:ext cx="1606800" cy="686700"/>
          </a:xfrm>
          <a:prstGeom prst="rect">
            <a:avLst/>
          </a:prstGeom>
          <a:noFill/>
          <a:ln>
            <a:noFill/>
          </a:ln>
        </p:spPr>
        <p:txBody>
          <a:bodyPr lIns="91425" tIns="91425" rIns="91425" bIns="91425" anchor="ctr" anchorCtr="0">
            <a:noAutofit/>
          </a:bodyPr>
          <a:lstStyle/>
          <a:p>
            <a:pPr lvl="0" algn="ctr" rtl="0">
              <a:spcBef>
                <a:spcPts val="0"/>
              </a:spcBef>
              <a:buNone/>
            </a:pPr>
            <a:r>
              <a:rPr lang="en">
                <a:solidFill>
                  <a:srgbClr val="687687"/>
                </a:solidFill>
                <a:latin typeface="Helvetica Neue"/>
                <a:ea typeface="Helvetica Neue"/>
                <a:cs typeface="Helvetica Neue"/>
                <a:sym typeface="Helvetica Neue"/>
              </a:rPr>
              <a:t>Product Services &amp; Design </a:t>
            </a:r>
          </a:p>
        </p:txBody>
      </p:sp>
      <p:sp>
        <p:nvSpPr>
          <p:cNvPr id="349" name="Shape 349"/>
          <p:cNvSpPr txBox="1"/>
          <p:nvPr/>
        </p:nvSpPr>
        <p:spPr>
          <a:xfrm>
            <a:off x="3225334" y="4390220"/>
            <a:ext cx="1289400" cy="355800"/>
          </a:xfrm>
          <a:prstGeom prst="rect">
            <a:avLst/>
          </a:prstGeom>
          <a:noFill/>
          <a:ln>
            <a:noFill/>
          </a:ln>
        </p:spPr>
        <p:txBody>
          <a:bodyPr lIns="91425" tIns="91425" rIns="91425" bIns="91425" anchor="ctr" anchorCtr="0">
            <a:noAutofit/>
          </a:bodyPr>
          <a:lstStyle/>
          <a:p>
            <a:pPr lvl="0" algn="ctr" rtl="0">
              <a:spcBef>
                <a:spcPts val="0"/>
              </a:spcBef>
              <a:buNone/>
            </a:pPr>
            <a:r>
              <a:rPr lang="en" b="1">
                <a:solidFill>
                  <a:srgbClr val="687687"/>
                </a:solidFill>
                <a:latin typeface="Helvetica Neue"/>
                <a:ea typeface="Helvetica Neue"/>
                <a:cs typeface="Helvetica Neue"/>
                <a:sym typeface="Helvetica Neue"/>
              </a:rPr>
              <a:t>Research</a:t>
            </a:r>
          </a:p>
        </p:txBody>
      </p:sp>
      <p:pic>
        <p:nvPicPr>
          <p:cNvPr id="350" name="Shape 350"/>
          <p:cNvPicPr preferRelativeResize="0"/>
          <p:nvPr/>
        </p:nvPicPr>
        <p:blipFill>
          <a:blip r:embed="rId3">
            <a:alphaModFix/>
          </a:blip>
          <a:stretch>
            <a:fillRect/>
          </a:stretch>
        </p:blipFill>
        <p:spPr>
          <a:xfrm>
            <a:off x="0" y="4849325"/>
            <a:ext cx="838200" cy="295275"/>
          </a:xfrm>
          <a:prstGeom prst="rect">
            <a:avLst/>
          </a:prstGeom>
          <a:noFill/>
          <a:ln>
            <a:noFill/>
          </a:ln>
        </p:spPr>
      </p:pic>
      <p:sp>
        <p:nvSpPr>
          <p:cNvPr id="351" name="Shape 351"/>
          <p:cNvSpPr txBox="1"/>
          <p:nvPr/>
        </p:nvSpPr>
        <p:spPr>
          <a:xfrm>
            <a:off x="5750975" y="2617312"/>
            <a:ext cx="1094400" cy="498600"/>
          </a:xfrm>
          <a:prstGeom prst="rect">
            <a:avLst/>
          </a:prstGeom>
          <a:noFill/>
          <a:ln>
            <a:noFill/>
          </a:ln>
        </p:spPr>
        <p:txBody>
          <a:bodyPr lIns="91425" tIns="91425" rIns="91425" bIns="91425" anchor="ctr" anchorCtr="0">
            <a:noAutofit/>
          </a:bodyPr>
          <a:lstStyle/>
          <a:p>
            <a:pPr lvl="0" algn="ctr" rtl="0">
              <a:spcBef>
                <a:spcPts val="0"/>
              </a:spcBef>
              <a:buNone/>
            </a:pPr>
            <a:r>
              <a:rPr lang="en">
                <a:solidFill>
                  <a:srgbClr val="687687"/>
                </a:solidFill>
                <a:latin typeface="Helvetica Neue"/>
                <a:ea typeface="Helvetica Neue"/>
                <a:cs typeface="Helvetica Neue"/>
                <a:sym typeface="Helvetica Neue"/>
              </a:rPr>
              <a:t>C, C++, Microsoft SQL server</a:t>
            </a:r>
          </a:p>
        </p:txBody>
      </p:sp>
      <p:sp>
        <p:nvSpPr>
          <p:cNvPr id="352" name="Shape 352"/>
          <p:cNvSpPr txBox="1"/>
          <p:nvPr/>
        </p:nvSpPr>
        <p:spPr>
          <a:xfrm>
            <a:off x="5750975" y="950725"/>
            <a:ext cx="1094400" cy="498600"/>
          </a:xfrm>
          <a:prstGeom prst="rect">
            <a:avLst/>
          </a:prstGeom>
          <a:noFill/>
          <a:ln>
            <a:noFill/>
          </a:ln>
        </p:spPr>
        <p:txBody>
          <a:bodyPr lIns="91425" tIns="91425" rIns="91425" bIns="91425" anchor="ctr" anchorCtr="0">
            <a:noAutofit/>
          </a:bodyPr>
          <a:lstStyle/>
          <a:p>
            <a:pPr lvl="0" algn="l" rtl="0">
              <a:spcBef>
                <a:spcPts val="0"/>
              </a:spcBef>
              <a:buNone/>
            </a:pPr>
            <a:r>
              <a:rPr lang="en">
                <a:solidFill>
                  <a:srgbClr val="687687"/>
                </a:solidFill>
                <a:latin typeface="Helvetica Neue"/>
                <a:ea typeface="Helvetica Neue"/>
                <a:cs typeface="Helvetica Neue"/>
                <a:sym typeface="Helvetica Neue"/>
              </a:rPr>
              <a:t>Security</a:t>
            </a:r>
          </a:p>
        </p:txBody>
      </p:sp>
      <p:sp>
        <p:nvSpPr>
          <p:cNvPr id="353" name="Shape 353"/>
          <p:cNvSpPr txBox="1"/>
          <p:nvPr/>
        </p:nvSpPr>
        <p:spPr>
          <a:xfrm>
            <a:off x="6607475" y="573375"/>
            <a:ext cx="2202000" cy="627300"/>
          </a:xfrm>
          <a:prstGeom prst="rect">
            <a:avLst/>
          </a:prstGeom>
          <a:noFill/>
          <a:ln>
            <a:noFill/>
          </a:ln>
        </p:spPr>
        <p:txBody>
          <a:bodyPr lIns="91425" tIns="91425" rIns="91425" bIns="91425" anchor="ctr" anchorCtr="0">
            <a:noAutofit/>
          </a:bodyPr>
          <a:lstStyle/>
          <a:p>
            <a:pPr lvl="0" algn="l" rtl="0">
              <a:spcBef>
                <a:spcPts val="0"/>
              </a:spcBef>
              <a:buNone/>
            </a:pPr>
            <a:r>
              <a:rPr lang="en">
                <a:solidFill>
                  <a:srgbClr val="687687"/>
                </a:solidFill>
                <a:latin typeface="Helvetica Neue"/>
                <a:ea typeface="Helvetica Neue"/>
                <a:cs typeface="Helvetica Neue"/>
                <a:sym typeface="Helvetica Neue"/>
              </a:rPr>
              <a:t>Knowledge of new &amp; emerging tools - Hadoop, Spark, Hive etc. </a:t>
            </a:r>
          </a:p>
        </p:txBody>
      </p:sp>
      <p:sp>
        <p:nvSpPr>
          <p:cNvPr id="354" name="Shape 354"/>
          <p:cNvSpPr txBox="1"/>
          <p:nvPr/>
        </p:nvSpPr>
        <p:spPr>
          <a:xfrm>
            <a:off x="3957037" y="2439337"/>
            <a:ext cx="2112000" cy="627300"/>
          </a:xfrm>
          <a:prstGeom prst="rect">
            <a:avLst/>
          </a:prstGeom>
          <a:noFill/>
          <a:ln>
            <a:noFill/>
          </a:ln>
        </p:spPr>
        <p:txBody>
          <a:bodyPr lIns="91425" tIns="91425" rIns="91425" bIns="91425" anchor="ctr" anchorCtr="0">
            <a:noAutofit/>
          </a:bodyPr>
          <a:lstStyle/>
          <a:p>
            <a:pPr lvl="0" algn="ctr" rtl="0">
              <a:spcBef>
                <a:spcPts val="0"/>
              </a:spcBef>
              <a:buNone/>
            </a:pPr>
            <a:r>
              <a:rPr lang="en" b="1">
                <a:solidFill>
                  <a:srgbClr val="687687"/>
                </a:solidFill>
                <a:latin typeface="Helvetica Neue"/>
                <a:ea typeface="Helvetica Neue"/>
                <a:cs typeface="Helvetica Neue"/>
                <a:sym typeface="Helvetica Neue"/>
              </a:rPr>
              <a:t>Data Governance</a:t>
            </a:r>
          </a:p>
        </p:txBody>
      </p:sp>
      <p:sp>
        <p:nvSpPr>
          <p:cNvPr id="355" name="Shape 355"/>
          <p:cNvSpPr txBox="1"/>
          <p:nvPr/>
        </p:nvSpPr>
        <p:spPr>
          <a:xfrm>
            <a:off x="6561100" y="4452875"/>
            <a:ext cx="1734300" cy="686700"/>
          </a:xfrm>
          <a:prstGeom prst="rect">
            <a:avLst/>
          </a:prstGeom>
          <a:noFill/>
          <a:ln>
            <a:noFill/>
          </a:ln>
        </p:spPr>
        <p:txBody>
          <a:bodyPr lIns="91425" tIns="91425" rIns="91425" bIns="91425" anchor="ctr" anchorCtr="0">
            <a:noAutofit/>
          </a:bodyPr>
          <a:lstStyle/>
          <a:p>
            <a:pPr lvl="0" algn="ctr" rtl="0">
              <a:spcBef>
                <a:spcPts val="0"/>
              </a:spcBef>
              <a:buNone/>
            </a:pPr>
            <a:r>
              <a:rPr lang="en">
                <a:solidFill>
                  <a:srgbClr val="687687"/>
                </a:solidFill>
                <a:latin typeface="Helvetica Neue"/>
                <a:ea typeface="Helvetica Neue"/>
                <a:cs typeface="Helvetica Neue"/>
                <a:sym typeface="Helvetica Neue"/>
              </a:rPr>
              <a:t>Operational System dev</a:t>
            </a:r>
          </a:p>
        </p:txBody>
      </p:sp>
      <p:sp>
        <p:nvSpPr>
          <p:cNvPr id="356" name="Shape 356"/>
          <p:cNvSpPr txBox="1"/>
          <p:nvPr/>
        </p:nvSpPr>
        <p:spPr>
          <a:xfrm>
            <a:off x="5513675" y="337825"/>
            <a:ext cx="1228500" cy="857400"/>
          </a:xfrm>
          <a:prstGeom prst="rect">
            <a:avLst/>
          </a:prstGeom>
          <a:noFill/>
          <a:ln>
            <a:noFill/>
          </a:ln>
        </p:spPr>
        <p:txBody>
          <a:bodyPr lIns="91425" tIns="91425" rIns="91425" bIns="91425" anchor="ctr" anchorCtr="0">
            <a:noAutofit/>
          </a:bodyPr>
          <a:lstStyle/>
          <a:p>
            <a:pPr lvl="0" algn="l" rtl="0">
              <a:spcBef>
                <a:spcPts val="0"/>
              </a:spcBef>
              <a:buNone/>
            </a:pPr>
            <a:r>
              <a:rPr lang="en">
                <a:solidFill>
                  <a:srgbClr val="687687"/>
                </a:solidFill>
                <a:latin typeface="Helvetica Neue"/>
                <a:ea typeface="Helvetica Neue"/>
                <a:cs typeface="Helvetica Neue"/>
                <a:sym typeface="Helvetica Neue"/>
              </a:rPr>
              <a:t>Distributed computing</a:t>
            </a:r>
          </a:p>
        </p:txBody>
      </p:sp>
      <p:sp>
        <p:nvSpPr>
          <p:cNvPr id="357" name="Shape 357"/>
          <p:cNvSpPr txBox="1"/>
          <p:nvPr/>
        </p:nvSpPr>
        <p:spPr>
          <a:xfrm>
            <a:off x="3038875" y="712787"/>
            <a:ext cx="1662300" cy="427200"/>
          </a:xfrm>
          <a:prstGeom prst="rect">
            <a:avLst/>
          </a:prstGeom>
          <a:noFill/>
          <a:ln>
            <a:noFill/>
          </a:ln>
        </p:spPr>
        <p:txBody>
          <a:bodyPr lIns="91425" tIns="91425" rIns="91425" bIns="91425" anchor="ctr" anchorCtr="0">
            <a:noAutofit/>
          </a:bodyPr>
          <a:lstStyle/>
          <a:p>
            <a:pPr lvl="0" algn="ctr" rtl="0">
              <a:spcBef>
                <a:spcPts val="0"/>
              </a:spcBef>
              <a:buNone/>
            </a:pPr>
            <a:r>
              <a:rPr lang="en" b="1">
                <a:solidFill>
                  <a:srgbClr val="687687"/>
                </a:solidFill>
                <a:latin typeface="Helvetica Neue"/>
                <a:ea typeface="Helvetica Neue"/>
                <a:cs typeface="Helvetica Neue"/>
                <a:sym typeface="Helvetica Neue"/>
              </a:rPr>
              <a:t>Algorithms</a:t>
            </a:r>
          </a:p>
        </p:txBody>
      </p:sp>
      <p:sp>
        <p:nvSpPr>
          <p:cNvPr id="358" name="Shape 358"/>
          <p:cNvSpPr txBox="1"/>
          <p:nvPr/>
        </p:nvSpPr>
        <p:spPr>
          <a:xfrm>
            <a:off x="2799800" y="1221450"/>
            <a:ext cx="1228500" cy="402600"/>
          </a:xfrm>
          <a:prstGeom prst="rect">
            <a:avLst/>
          </a:prstGeom>
          <a:noFill/>
          <a:ln>
            <a:noFill/>
          </a:ln>
        </p:spPr>
        <p:txBody>
          <a:bodyPr lIns="91425" tIns="91425" rIns="91425" bIns="91425" anchor="ctr" anchorCtr="0">
            <a:noAutofit/>
          </a:bodyPr>
          <a:lstStyle/>
          <a:p>
            <a:pPr lvl="0" algn="ctr" rtl="0">
              <a:spcBef>
                <a:spcPts val="0"/>
              </a:spcBef>
              <a:buNone/>
            </a:pPr>
            <a:r>
              <a:rPr lang="en" b="1">
                <a:solidFill>
                  <a:srgbClr val="687687"/>
                </a:solidFill>
                <a:latin typeface="Helvetica Neue"/>
                <a:ea typeface="Helvetica Neue"/>
                <a:cs typeface="Helvetica Neue"/>
                <a:sym typeface="Helvetica Neue"/>
              </a:rPr>
              <a:t>Data Modelling</a:t>
            </a:r>
          </a:p>
        </p:txBody>
      </p:sp>
      <p:pic>
        <p:nvPicPr>
          <p:cNvPr id="359" name="Shape 359"/>
          <p:cNvPicPr preferRelativeResize="0"/>
          <p:nvPr/>
        </p:nvPicPr>
        <p:blipFill>
          <a:blip r:embed="rId4">
            <a:alphaModFix/>
          </a:blip>
          <a:stretch>
            <a:fillRect/>
          </a:stretch>
        </p:blipFill>
        <p:spPr>
          <a:xfrm>
            <a:off x="1570000" y="523875"/>
            <a:ext cx="6033949" cy="4325449"/>
          </a:xfrm>
          <a:prstGeom prst="rect">
            <a:avLst/>
          </a:prstGeom>
          <a:noFill/>
          <a:ln w="9525" cap="flat" cmpd="sng">
            <a:solidFill>
              <a:srgbClr val="562457"/>
            </a:solidFill>
            <a:prstDash val="solid"/>
            <a:round/>
            <a:headEnd type="none" w="med" len="med"/>
            <a:tailEnd type="none" w="med" len="med"/>
          </a:ln>
        </p:spPr>
      </p:pic>
      <p:sp>
        <p:nvSpPr>
          <p:cNvPr id="360" name="Shape 360"/>
          <p:cNvSpPr txBox="1"/>
          <p:nvPr/>
        </p:nvSpPr>
        <p:spPr>
          <a:xfrm>
            <a:off x="838200" y="4989500"/>
            <a:ext cx="3257700" cy="155100"/>
          </a:xfrm>
          <a:prstGeom prst="rect">
            <a:avLst/>
          </a:prstGeom>
          <a:noFill/>
          <a:ln>
            <a:noFill/>
          </a:ln>
        </p:spPr>
        <p:txBody>
          <a:bodyPr lIns="91425" tIns="91425" rIns="91425" bIns="91425" anchor="ctr" anchorCtr="0">
            <a:noAutofit/>
          </a:bodyPr>
          <a:lstStyle/>
          <a:p>
            <a:pPr lvl="0" rtl="0">
              <a:spcBef>
                <a:spcPts val="0"/>
              </a:spcBef>
              <a:buNone/>
            </a:pPr>
            <a:r>
              <a:rPr lang="en" sz="800"/>
              <a:t>Inspired by http://101.datascience.community/tag/data-engineering/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Shape 365"/>
          <p:cNvSpPr txBox="1">
            <a:spLocks noGrp="1"/>
          </p:cNvSpPr>
          <p:nvPr>
            <p:ph type="ctrTitle" idx="4294967295"/>
          </p:nvPr>
        </p:nvSpPr>
        <p:spPr>
          <a:xfrm>
            <a:off x="838206" y="914825"/>
            <a:ext cx="8069400" cy="1159800"/>
          </a:xfrm>
          <a:prstGeom prst="rect">
            <a:avLst/>
          </a:prstGeom>
        </p:spPr>
        <p:txBody>
          <a:bodyPr lIns="91425" tIns="91425" rIns="91425" bIns="91425" anchor="t" anchorCtr="0">
            <a:noAutofit/>
          </a:bodyPr>
          <a:lstStyle/>
          <a:p>
            <a:pPr lvl="0" rtl="0">
              <a:spcBef>
                <a:spcPts val="0"/>
              </a:spcBef>
              <a:buNone/>
            </a:pPr>
            <a:r>
              <a:rPr lang="en" sz="9600">
                <a:solidFill>
                  <a:srgbClr val="88398A"/>
                </a:solidFill>
              </a:rPr>
              <a:t>Hype</a:t>
            </a:r>
          </a:p>
        </p:txBody>
      </p:sp>
      <p:grpSp>
        <p:nvGrpSpPr>
          <p:cNvPr id="366" name="Shape 366"/>
          <p:cNvGrpSpPr/>
          <p:nvPr/>
        </p:nvGrpSpPr>
        <p:grpSpPr>
          <a:xfrm rot="2700000">
            <a:off x="6485595" y="678125"/>
            <a:ext cx="711026" cy="710986"/>
            <a:chOff x="576250" y="4319400"/>
            <a:chExt cx="442075" cy="442050"/>
          </a:xfrm>
        </p:grpSpPr>
        <p:sp>
          <p:nvSpPr>
            <p:cNvPr id="367" name="Shape 367"/>
            <p:cNvSpPr/>
            <p:nvPr/>
          </p:nvSpPr>
          <p:spPr>
            <a:xfrm>
              <a:off x="576250" y="4319400"/>
              <a:ext cx="442075" cy="442050"/>
            </a:xfrm>
            <a:custGeom>
              <a:avLst/>
              <a:gdLst/>
              <a:ahLst/>
              <a:cxnLst/>
              <a:rect l="0" t="0" r="0" b="0"/>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285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8" name="Shape 368"/>
            <p:cNvSpPr/>
            <p:nvPr/>
          </p:nvSpPr>
          <p:spPr>
            <a:xfrm>
              <a:off x="595725" y="4668875"/>
              <a:ext cx="73100" cy="73100"/>
            </a:xfrm>
            <a:custGeom>
              <a:avLst/>
              <a:gdLst/>
              <a:ahLst/>
              <a:cxnLst/>
              <a:rect l="0" t="0" r="0" b="0"/>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285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9" name="Shape 369"/>
            <p:cNvSpPr/>
            <p:nvPr/>
          </p:nvSpPr>
          <p:spPr>
            <a:xfrm>
              <a:off x="652350" y="4711500"/>
              <a:ext cx="46925" cy="46925"/>
            </a:xfrm>
            <a:custGeom>
              <a:avLst/>
              <a:gdLst/>
              <a:ahLst/>
              <a:cxnLst/>
              <a:rect l="0" t="0" r="0" b="0"/>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285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0" name="Shape 370"/>
            <p:cNvSpPr/>
            <p:nvPr/>
          </p:nvSpPr>
          <p:spPr>
            <a:xfrm>
              <a:off x="579300" y="4638450"/>
              <a:ext cx="46900" cy="46900"/>
            </a:xfrm>
            <a:custGeom>
              <a:avLst/>
              <a:gdLst/>
              <a:ahLst/>
              <a:cxnLst/>
              <a:rect l="0" t="0" r="0" b="0"/>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285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371" name="Shape 371"/>
          <p:cNvPicPr preferRelativeResize="0"/>
          <p:nvPr/>
        </p:nvPicPr>
        <p:blipFill>
          <a:blip r:embed="rId3">
            <a:alphaModFix/>
          </a:blip>
          <a:stretch>
            <a:fillRect/>
          </a:stretch>
        </p:blipFill>
        <p:spPr>
          <a:xfrm>
            <a:off x="0" y="4849325"/>
            <a:ext cx="838200" cy="295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Shape 376"/>
          <p:cNvSpPr txBox="1">
            <a:spLocks noGrp="1"/>
          </p:cNvSpPr>
          <p:nvPr>
            <p:ph type="title"/>
          </p:nvPr>
        </p:nvSpPr>
        <p:spPr>
          <a:xfrm>
            <a:off x="692025" y="422500"/>
            <a:ext cx="3226800" cy="857400"/>
          </a:xfrm>
          <a:prstGeom prst="rect">
            <a:avLst/>
          </a:prstGeom>
        </p:spPr>
        <p:txBody>
          <a:bodyPr lIns="91425" tIns="91425" rIns="91425" bIns="91425" anchor="t" anchorCtr="0">
            <a:noAutofit/>
          </a:bodyPr>
          <a:lstStyle/>
          <a:p>
            <a:pPr lvl="0">
              <a:spcBef>
                <a:spcPts val="0"/>
              </a:spcBef>
              <a:buNone/>
            </a:pPr>
            <a:r>
              <a:rPr lang="en">
                <a:solidFill>
                  <a:srgbClr val="88398A"/>
                </a:solidFill>
              </a:rPr>
              <a:t>Hype Cycle</a:t>
            </a:r>
          </a:p>
        </p:txBody>
      </p:sp>
      <p:pic>
        <p:nvPicPr>
          <p:cNvPr id="377" name="Shape 377"/>
          <p:cNvPicPr preferRelativeResize="0"/>
          <p:nvPr/>
        </p:nvPicPr>
        <p:blipFill>
          <a:blip r:embed="rId3">
            <a:alphaModFix/>
          </a:blip>
          <a:stretch>
            <a:fillRect/>
          </a:stretch>
        </p:blipFill>
        <p:spPr>
          <a:xfrm>
            <a:off x="1890712" y="1146650"/>
            <a:ext cx="5362575" cy="3495675"/>
          </a:xfrm>
          <a:prstGeom prst="rect">
            <a:avLst/>
          </a:prstGeom>
          <a:noFill/>
          <a:ln>
            <a:noFill/>
          </a:ln>
        </p:spPr>
      </p:pic>
      <p:sp>
        <p:nvSpPr>
          <p:cNvPr id="378" name="Shape 378"/>
          <p:cNvSpPr txBox="1"/>
          <p:nvPr/>
        </p:nvSpPr>
        <p:spPr>
          <a:xfrm>
            <a:off x="6413100" y="4829100"/>
            <a:ext cx="4883100" cy="314400"/>
          </a:xfrm>
          <a:prstGeom prst="rect">
            <a:avLst/>
          </a:prstGeom>
          <a:noFill/>
          <a:ln>
            <a:noFill/>
          </a:ln>
        </p:spPr>
        <p:txBody>
          <a:bodyPr lIns="91425" tIns="91425" rIns="91425" bIns="91425" anchor="ctr" anchorCtr="0">
            <a:noAutofit/>
          </a:bodyPr>
          <a:lstStyle/>
          <a:p>
            <a:pPr lvl="0" rtl="0">
              <a:spcBef>
                <a:spcPts val="0"/>
              </a:spcBef>
              <a:buNone/>
            </a:pPr>
            <a:r>
              <a:rPr lang="en" sz="900"/>
              <a:t>https://en.wikipedia.org/wiki/Hype_cycle</a:t>
            </a:r>
          </a:p>
        </p:txBody>
      </p:sp>
      <p:pic>
        <p:nvPicPr>
          <p:cNvPr id="379" name="Shape 379"/>
          <p:cNvPicPr preferRelativeResize="0"/>
          <p:nvPr/>
        </p:nvPicPr>
        <p:blipFill>
          <a:blip r:embed="rId4">
            <a:alphaModFix/>
          </a:blip>
          <a:stretch>
            <a:fillRect/>
          </a:stretch>
        </p:blipFill>
        <p:spPr>
          <a:xfrm>
            <a:off x="0" y="4849325"/>
            <a:ext cx="838200" cy="295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ctrTitle" idx="4294967295"/>
          </p:nvPr>
        </p:nvSpPr>
        <p:spPr>
          <a:xfrm>
            <a:off x="609606" y="914825"/>
            <a:ext cx="8069400" cy="1159800"/>
          </a:xfrm>
          <a:prstGeom prst="rect">
            <a:avLst/>
          </a:prstGeom>
        </p:spPr>
        <p:txBody>
          <a:bodyPr lIns="91425" tIns="91425" rIns="91425" bIns="91425" anchor="t" anchorCtr="0">
            <a:noAutofit/>
          </a:bodyPr>
          <a:lstStyle/>
          <a:p>
            <a:pPr lvl="0" rtl="0">
              <a:spcBef>
                <a:spcPts val="0"/>
              </a:spcBef>
              <a:buNone/>
            </a:pPr>
            <a:r>
              <a:rPr lang="en" sz="9600">
                <a:solidFill>
                  <a:srgbClr val="88398A"/>
                </a:solidFill>
              </a:rPr>
              <a:t>Who are we?</a:t>
            </a:r>
          </a:p>
        </p:txBody>
      </p:sp>
      <p:pic>
        <p:nvPicPr>
          <p:cNvPr id="82" name="Shape 82"/>
          <p:cNvPicPr preferRelativeResize="0"/>
          <p:nvPr/>
        </p:nvPicPr>
        <p:blipFill>
          <a:blip r:embed="rId3">
            <a:alphaModFix/>
          </a:blip>
          <a:stretch>
            <a:fillRect/>
          </a:stretch>
        </p:blipFill>
        <p:spPr>
          <a:xfrm>
            <a:off x="0" y="4849325"/>
            <a:ext cx="838200" cy="2952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Shape 384"/>
          <p:cNvSpPr txBox="1"/>
          <p:nvPr/>
        </p:nvSpPr>
        <p:spPr>
          <a:xfrm>
            <a:off x="7242350" y="4979225"/>
            <a:ext cx="1341000" cy="154800"/>
          </a:xfrm>
          <a:prstGeom prst="rect">
            <a:avLst/>
          </a:prstGeom>
          <a:noFill/>
          <a:ln>
            <a:noFill/>
          </a:ln>
        </p:spPr>
        <p:txBody>
          <a:bodyPr lIns="91425" tIns="91425" rIns="91425" bIns="91425" anchor="ctr" anchorCtr="0">
            <a:noAutofit/>
          </a:bodyPr>
          <a:lstStyle/>
          <a:p>
            <a:pPr lvl="0" rtl="0">
              <a:spcBef>
                <a:spcPts val="0"/>
              </a:spcBef>
              <a:buNone/>
            </a:pPr>
            <a:r>
              <a:rPr lang="en" sz="800" i="1"/>
              <a:t>http://www.gartner.com/</a:t>
            </a:r>
          </a:p>
        </p:txBody>
      </p:sp>
      <p:pic>
        <p:nvPicPr>
          <p:cNvPr id="385" name="Shape 385"/>
          <p:cNvPicPr preferRelativeResize="0"/>
          <p:nvPr/>
        </p:nvPicPr>
        <p:blipFill rotWithShape="1">
          <a:blip r:embed="rId3">
            <a:alphaModFix/>
          </a:blip>
          <a:srcRect l="3920" t="10697" b="10238"/>
          <a:stretch/>
        </p:blipFill>
        <p:spPr>
          <a:xfrm>
            <a:off x="175049" y="2993650"/>
            <a:ext cx="3879123" cy="1902100"/>
          </a:xfrm>
          <a:prstGeom prst="rect">
            <a:avLst/>
          </a:prstGeom>
          <a:noFill/>
          <a:ln>
            <a:noFill/>
          </a:ln>
        </p:spPr>
      </p:pic>
      <p:cxnSp>
        <p:nvCxnSpPr>
          <p:cNvPr id="386" name="Shape 386"/>
          <p:cNvCxnSpPr/>
          <p:nvPr/>
        </p:nvCxnSpPr>
        <p:spPr>
          <a:xfrm>
            <a:off x="1008700" y="1466025"/>
            <a:ext cx="283500" cy="0"/>
          </a:xfrm>
          <a:prstGeom prst="straightConnector1">
            <a:avLst/>
          </a:prstGeom>
          <a:noFill/>
          <a:ln w="9525" cap="flat" cmpd="sng">
            <a:solidFill>
              <a:srgbClr val="FF0000"/>
            </a:solidFill>
            <a:prstDash val="solid"/>
            <a:round/>
            <a:headEnd type="none" w="lg" len="lg"/>
            <a:tailEnd type="none" w="lg" len="lg"/>
          </a:ln>
        </p:spPr>
      </p:cxnSp>
      <p:cxnSp>
        <p:nvCxnSpPr>
          <p:cNvPr id="387" name="Shape 387"/>
          <p:cNvCxnSpPr/>
          <p:nvPr/>
        </p:nvCxnSpPr>
        <p:spPr>
          <a:xfrm>
            <a:off x="1708950" y="3283325"/>
            <a:ext cx="398700" cy="600"/>
          </a:xfrm>
          <a:prstGeom prst="straightConnector1">
            <a:avLst/>
          </a:prstGeom>
          <a:noFill/>
          <a:ln w="9525" cap="flat" cmpd="sng">
            <a:solidFill>
              <a:srgbClr val="FF0000"/>
            </a:solidFill>
            <a:prstDash val="solid"/>
            <a:round/>
            <a:headEnd type="none" w="lg" len="lg"/>
            <a:tailEnd type="none" w="lg" len="lg"/>
          </a:ln>
        </p:spPr>
      </p:cxnSp>
      <p:cxnSp>
        <p:nvCxnSpPr>
          <p:cNvPr id="388" name="Shape 388"/>
          <p:cNvCxnSpPr/>
          <p:nvPr/>
        </p:nvCxnSpPr>
        <p:spPr>
          <a:xfrm rot="10800000" flipH="1">
            <a:off x="1646549" y="3060774"/>
            <a:ext cx="1031700" cy="6600"/>
          </a:xfrm>
          <a:prstGeom prst="straightConnector1">
            <a:avLst/>
          </a:prstGeom>
          <a:noFill/>
          <a:ln w="9525" cap="flat" cmpd="sng">
            <a:solidFill>
              <a:srgbClr val="FF0000"/>
            </a:solidFill>
            <a:prstDash val="solid"/>
            <a:round/>
            <a:headEnd type="none" w="lg" len="lg"/>
            <a:tailEnd type="none" w="lg" len="lg"/>
          </a:ln>
        </p:spPr>
      </p:cxnSp>
      <p:cxnSp>
        <p:nvCxnSpPr>
          <p:cNvPr id="389" name="Shape 389"/>
          <p:cNvCxnSpPr/>
          <p:nvPr/>
        </p:nvCxnSpPr>
        <p:spPr>
          <a:xfrm rot="10800000" flipH="1">
            <a:off x="1621524" y="3163074"/>
            <a:ext cx="404700" cy="5100"/>
          </a:xfrm>
          <a:prstGeom prst="straightConnector1">
            <a:avLst/>
          </a:prstGeom>
          <a:noFill/>
          <a:ln w="9525" cap="flat" cmpd="sng">
            <a:solidFill>
              <a:srgbClr val="FF0000"/>
            </a:solidFill>
            <a:prstDash val="solid"/>
            <a:round/>
            <a:headEnd type="none" w="lg" len="lg"/>
            <a:tailEnd type="none" w="lg" len="lg"/>
          </a:ln>
        </p:spPr>
      </p:cxnSp>
      <p:cxnSp>
        <p:nvCxnSpPr>
          <p:cNvPr id="390" name="Shape 390"/>
          <p:cNvCxnSpPr/>
          <p:nvPr/>
        </p:nvCxnSpPr>
        <p:spPr>
          <a:xfrm rot="10800000" flipH="1">
            <a:off x="791950" y="3287475"/>
            <a:ext cx="430200" cy="4200"/>
          </a:xfrm>
          <a:prstGeom prst="straightConnector1">
            <a:avLst/>
          </a:prstGeom>
          <a:noFill/>
          <a:ln w="9525" cap="flat" cmpd="sng">
            <a:solidFill>
              <a:srgbClr val="FF0000"/>
            </a:solidFill>
            <a:prstDash val="solid"/>
            <a:round/>
            <a:headEnd type="none" w="lg" len="lg"/>
            <a:tailEnd type="none" w="lg" len="lg"/>
          </a:ln>
        </p:spPr>
      </p:cxnSp>
      <p:pic>
        <p:nvPicPr>
          <p:cNvPr id="391" name="Shape 391"/>
          <p:cNvPicPr preferRelativeResize="0"/>
          <p:nvPr/>
        </p:nvPicPr>
        <p:blipFill rotWithShape="1">
          <a:blip r:embed="rId4">
            <a:alphaModFix/>
          </a:blip>
          <a:srcRect l="1738" r="2227" b="6768"/>
          <a:stretch/>
        </p:blipFill>
        <p:spPr>
          <a:xfrm>
            <a:off x="3576275" y="902175"/>
            <a:ext cx="5443600" cy="4032925"/>
          </a:xfrm>
          <a:prstGeom prst="rect">
            <a:avLst/>
          </a:prstGeom>
          <a:noFill/>
          <a:ln>
            <a:noFill/>
          </a:ln>
        </p:spPr>
      </p:pic>
      <p:cxnSp>
        <p:nvCxnSpPr>
          <p:cNvPr id="392" name="Shape 392"/>
          <p:cNvCxnSpPr/>
          <p:nvPr/>
        </p:nvCxnSpPr>
        <p:spPr>
          <a:xfrm>
            <a:off x="5826199" y="1202622"/>
            <a:ext cx="645900" cy="0"/>
          </a:xfrm>
          <a:prstGeom prst="straightConnector1">
            <a:avLst/>
          </a:prstGeom>
          <a:noFill/>
          <a:ln w="9525" cap="flat" cmpd="sng">
            <a:solidFill>
              <a:srgbClr val="FF0000"/>
            </a:solidFill>
            <a:prstDash val="solid"/>
            <a:round/>
            <a:headEnd type="none" w="lg" len="lg"/>
            <a:tailEnd type="none" w="lg" len="lg"/>
          </a:ln>
        </p:spPr>
      </p:cxnSp>
      <p:cxnSp>
        <p:nvCxnSpPr>
          <p:cNvPr id="393" name="Shape 393"/>
          <p:cNvCxnSpPr/>
          <p:nvPr/>
        </p:nvCxnSpPr>
        <p:spPr>
          <a:xfrm>
            <a:off x="4593300" y="2134100"/>
            <a:ext cx="741900" cy="0"/>
          </a:xfrm>
          <a:prstGeom prst="straightConnector1">
            <a:avLst/>
          </a:prstGeom>
          <a:noFill/>
          <a:ln w="9525" cap="flat" cmpd="sng">
            <a:solidFill>
              <a:srgbClr val="FF0000"/>
            </a:solidFill>
            <a:prstDash val="solid"/>
            <a:round/>
            <a:headEnd type="none" w="lg" len="lg"/>
            <a:tailEnd type="none" w="lg" len="lg"/>
          </a:ln>
        </p:spPr>
      </p:cxnSp>
      <p:cxnSp>
        <p:nvCxnSpPr>
          <p:cNvPr id="394" name="Shape 394"/>
          <p:cNvCxnSpPr/>
          <p:nvPr/>
        </p:nvCxnSpPr>
        <p:spPr>
          <a:xfrm>
            <a:off x="3580904" y="3523655"/>
            <a:ext cx="1341000" cy="0"/>
          </a:xfrm>
          <a:prstGeom prst="straightConnector1">
            <a:avLst/>
          </a:prstGeom>
          <a:noFill/>
          <a:ln w="9525" cap="flat" cmpd="sng">
            <a:solidFill>
              <a:srgbClr val="FF0000"/>
            </a:solidFill>
            <a:prstDash val="solid"/>
            <a:round/>
            <a:headEnd type="none" w="lg" len="lg"/>
            <a:tailEnd type="none" w="lg" len="lg"/>
          </a:ln>
        </p:spPr>
      </p:cxnSp>
      <p:cxnSp>
        <p:nvCxnSpPr>
          <p:cNvPr id="395" name="Shape 395"/>
          <p:cNvCxnSpPr/>
          <p:nvPr/>
        </p:nvCxnSpPr>
        <p:spPr>
          <a:xfrm>
            <a:off x="4598231" y="2013240"/>
            <a:ext cx="680100" cy="0"/>
          </a:xfrm>
          <a:prstGeom prst="straightConnector1">
            <a:avLst/>
          </a:prstGeom>
          <a:noFill/>
          <a:ln w="9525" cap="flat" cmpd="sng">
            <a:solidFill>
              <a:srgbClr val="FF0000"/>
            </a:solidFill>
            <a:prstDash val="solid"/>
            <a:round/>
            <a:headEnd type="none" w="lg" len="lg"/>
            <a:tailEnd type="none" w="lg" len="lg"/>
          </a:ln>
        </p:spPr>
      </p:cxnSp>
      <p:cxnSp>
        <p:nvCxnSpPr>
          <p:cNvPr id="396" name="Shape 396"/>
          <p:cNvCxnSpPr/>
          <p:nvPr/>
        </p:nvCxnSpPr>
        <p:spPr>
          <a:xfrm>
            <a:off x="4842200" y="1808975"/>
            <a:ext cx="409500" cy="5400"/>
          </a:xfrm>
          <a:prstGeom prst="straightConnector1">
            <a:avLst/>
          </a:prstGeom>
          <a:noFill/>
          <a:ln w="9525" cap="flat" cmpd="sng">
            <a:solidFill>
              <a:srgbClr val="FF0000"/>
            </a:solidFill>
            <a:prstDash val="solid"/>
            <a:round/>
            <a:headEnd type="none" w="lg" len="lg"/>
            <a:tailEnd type="none" w="lg" len="lg"/>
          </a:ln>
        </p:spPr>
      </p:cxnSp>
      <p:cxnSp>
        <p:nvCxnSpPr>
          <p:cNvPr id="397" name="Shape 397"/>
          <p:cNvCxnSpPr/>
          <p:nvPr/>
        </p:nvCxnSpPr>
        <p:spPr>
          <a:xfrm rot="10800000" flipH="1">
            <a:off x="4317058" y="2382633"/>
            <a:ext cx="875400" cy="2100"/>
          </a:xfrm>
          <a:prstGeom prst="straightConnector1">
            <a:avLst/>
          </a:prstGeom>
          <a:noFill/>
          <a:ln w="9525" cap="flat" cmpd="sng">
            <a:solidFill>
              <a:srgbClr val="FF0000"/>
            </a:solidFill>
            <a:prstDash val="solid"/>
            <a:round/>
            <a:headEnd type="none" w="lg" len="lg"/>
            <a:tailEnd type="none" w="lg" len="lg"/>
          </a:ln>
        </p:spPr>
      </p:cxnSp>
      <p:cxnSp>
        <p:nvCxnSpPr>
          <p:cNvPr id="398" name="Shape 398"/>
          <p:cNvCxnSpPr/>
          <p:nvPr/>
        </p:nvCxnSpPr>
        <p:spPr>
          <a:xfrm>
            <a:off x="4368471" y="2842004"/>
            <a:ext cx="680100" cy="0"/>
          </a:xfrm>
          <a:prstGeom prst="straightConnector1">
            <a:avLst/>
          </a:prstGeom>
          <a:noFill/>
          <a:ln w="9525" cap="flat" cmpd="sng">
            <a:solidFill>
              <a:srgbClr val="FF0000"/>
            </a:solidFill>
            <a:prstDash val="solid"/>
            <a:round/>
            <a:headEnd type="none" w="lg" len="lg"/>
            <a:tailEnd type="none" w="lg" len="lg"/>
          </a:ln>
        </p:spPr>
      </p:cxnSp>
      <p:pic>
        <p:nvPicPr>
          <p:cNvPr id="399" name="Shape 399"/>
          <p:cNvPicPr preferRelativeResize="0"/>
          <p:nvPr/>
        </p:nvPicPr>
        <p:blipFill>
          <a:blip r:embed="rId5">
            <a:alphaModFix/>
          </a:blip>
          <a:stretch>
            <a:fillRect/>
          </a:stretch>
        </p:blipFill>
        <p:spPr>
          <a:xfrm>
            <a:off x="7450" y="4883825"/>
            <a:ext cx="721200" cy="254059"/>
          </a:xfrm>
          <a:prstGeom prst="rect">
            <a:avLst/>
          </a:prstGeom>
          <a:noFill/>
          <a:ln>
            <a:noFill/>
          </a:ln>
        </p:spPr>
      </p:pic>
      <p:sp>
        <p:nvSpPr>
          <p:cNvPr id="400" name="Shape 400"/>
          <p:cNvSpPr txBox="1"/>
          <p:nvPr/>
        </p:nvSpPr>
        <p:spPr>
          <a:xfrm>
            <a:off x="77325" y="1337125"/>
            <a:ext cx="638400" cy="254100"/>
          </a:xfrm>
          <a:prstGeom prst="rect">
            <a:avLst/>
          </a:prstGeom>
          <a:noFill/>
          <a:ln>
            <a:noFill/>
          </a:ln>
        </p:spPr>
        <p:txBody>
          <a:bodyPr lIns="91425" tIns="91425" rIns="91425" bIns="91425" anchor="ctr" anchorCtr="0">
            <a:noAutofit/>
          </a:bodyPr>
          <a:lstStyle/>
          <a:p>
            <a:pPr lvl="0" algn="ctr">
              <a:spcBef>
                <a:spcPts val="0"/>
              </a:spcBef>
              <a:buNone/>
            </a:pPr>
            <a:r>
              <a:rPr lang="en" b="1">
                <a:solidFill>
                  <a:srgbClr val="036A07"/>
                </a:solidFill>
              </a:rPr>
              <a:t>2014</a:t>
            </a:r>
          </a:p>
        </p:txBody>
      </p:sp>
      <p:sp>
        <p:nvSpPr>
          <p:cNvPr id="401" name="Shape 401"/>
          <p:cNvSpPr txBox="1"/>
          <p:nvPr/>
        </p:nvSpPr>
        <p:spPr>
          <a:xfrm>
            <a:off x="79650" y="3096100"/>
            <a:ext cx="638400" cy="254100"/>
          </a:xfrm>
          <a:prstGeom prst="rect">
            <a:avLst/>
          </a:prstGeom>
          <a:noFill/>
          <a:ln>
            <a:noFill/>
          </a:ln>
        </p:spPr>
        <p:txBody>
          <a:bodyPr lIns="91425" tIns="91425" rIns="91425" bIns="91425" anchor="ctr" anchorCtr="0">
            <a:noAutofit/>
          </a:bodyPr>
          <a:lstStyle/>
          <a:p>
            <a:pPr lvl="0" algn="ctr" rtl="0">
              <a:spcBef>
                <a:spcPts val="0"/>
              </a:spcBef>
              <a:buNone/>
            </a:pPr>
            <a:r>
              <a:rPr lang="en" b="1">
                <a:solidFill>
                  <a:schemeClr val="accent3"/>
                </a:solidFill>
              </a:rPr>
              <a:t>2015</a:t>
            </a:r>
          </a:p>
        </p:txBody>
      </p:sp>
      <p:sp>
        <p:nvSpPr>
          <p:cNvPr id="402" name="Shape 402"/>
          <p:cNvSpPr txBox="1"/>
          <p:nvPr/>
        </p:nvSpPr>
        <p:spPr>
          <a:xfrm>
            <a:off x="3866700" y="1273950"/>
            <a:ext cx="638400" cy="254100"/>
          </a:xfrm>
          <a:prstGeom prst="rect">
            <a:avLst/>
          </a:prstGeom>
          <a:noFill/>
          <a:ln>
            <a:noFill/>
          </a:ln>
        </p:spPr>
        <p:txBody>
          <a:bodyPr lIns="91425" tIns="91425" rIns="91425" bIns="91425" anchor="ctr" anchorCtr="0">
            <a:noAutofit/>
          </a:bodyPr>
          <a:lstStyle/>
          <a:p>
            <a:pPr lvl="0" algn="ctr" rtl="0">
              <a:spcBef>
                <a:spcPts val="0"/>
              </a:spcBef>
              <a:buNone/>
            </a:pPr>
            <a:r>
              <a:rPr lang="en" b="1">
                <a:solidFill>
                  <a:schemeClr val="accent3"/>
                </a:solidFill>
              </a:rPr>
              <a:t>2016</a:t>
            </a:r>
          </a:p>
        </p:txBody>
      </p:sp>
      <p:pic>
        <p:nvPicPr>
          <p:cNvPr id="403" name="Shape 403"/>
          <p:cNvPicPr preferRelativeResize="0"/>
          <p:nvPr/>
        </p:nvPicPr>
        <p:blipFill rotWithShape="1">
          <a:blip r:embed="rId6">
            <a:alphaModFix/>
          </a:blip>
          <a:srcRect b="10634"/>
          <a:stretch/>
        </p:blipFill>
        <p:spPr>
          <a:xfrm>
            <a:off x="173900" y="965525"/>
            <a:ext cx="3594099" cy="1978375"/>
          </a:xfrm>
          <a:prstGeom prst="rect">
            <a:avLst/>
          </a:prstGeom>
          <a:noFill/>
          <a:ln>
            <a:noFill/>
          </a:ln>
        </p:spPr>
      </p:pic>
      <p:sp>
        <p:nvSpPr>
          <p:cNvPr id="404" name="Shape 404"/>
          <p:cNvSpPr txBox="1"/>
          <p:nvPr/>
        </p:nvSpPr>
        <p:spPr>
          <a:xfrm>
            <a:off x="90350" y="1272800"/>
            <a:ext cx="638400" cy="254100"/>
          </a:xfrm>
          <a:prstGeom prst="rect">
            <a:avLst/>
          </a:prstGeom>
          <a:noFill/>
          <a:ln>
            <a:noFill/>
          </a:ln>
        </p:spPr>
        <p:txBody>
          <a:bodyPr lIns="91425" tIns="91425" rIns="91425" bIns="91425" anchor="ctr" anchorCtr="0">
            <a:noAutofit/>
          </a:bodyPr>
          <a:lstStyle/>
          <a:p>
            <a:pPr lvl="0" algn="ctr" rtl="0">
              <a:spcBef>
                <a:spcPts val="0"/>
              </a:spcBef>
              <a:buNone/>
            </a:pPr>
            <a:r>
              <a:rPr lang="en" b="1">
                <a:solidFill>
                  <a:schemeClr val="accent3"/>
                </a:solidFill>
              </a:rPr>
              <a:t>2014</a:t>
            </a:r>
          </a:p>
        </p:txBody>
      </p:sp>
      <p:cxnSp>
        <p:nvCxnSpPr>
          <p:cNvPr id="405" name="Shape 405"/>
          <p:cNvCxnSpPr/>
          <p:nvPr/>
        </p:nvCxnSpPr>
        <p:spPr>
          <a:xfrm>
            <a:off x="983675" y="1458850"/>
            <a:ext cx="325800" cy="1800"/>
          </a:xfrm>
          <a:prstGeom prst="straightConnector1">
            <a:avLst/>
          </a:prstGeom>
          <a:noFill/>
          <a:ln w="9525" cap="flat" cmpd="sng">
            <a:solidFill>
              <a:srgbClr val="FF0000"/>
            </a:solidFill>
            <a:prstDash val="solid"/>
            <a:round/>
            <a:headEnd type="none" w="lg" len="lg"/>
            <a:tailEnd type="none" w="lg" len="lg"/>
          </a:ln>
        </p:spPr>
      </p:cxnSp>
      <p:sp>
        <p:nvSpPr>
          <p:cNvPr id="406" name="Shape 406"/>
          <p:cNvSpPr txBox="1">
            <a:spLocks noGrp="1"/>
          </p:cNvSpPr>
          <p:nvPr>
            <p:ph type="title"/>
          </p:nvPr>
        </p:nvSpPr>
        <p:spPr>
          <a:xfrm>
            <a:off x="692025" y="422500"/>
            <a:ext cx="5396100" cy="543000"/>
          </a:xfrm>
          <a:prstGeom prst="rect">
            <a:avLst/>
          </a:prstGeom>
        </p:spPr>
        <p:txBody>
          <a:bodyPr lIns="91425" tIns="91425" rIns="91425" bIns="91425" anchor="t" anchorCtr="0">
            <a:noAutofit/>
          </a:bodyPr>
          <a:lstStyle/>
          <a:p>
            <a:pPr lvl="0" rtl="0">
              <a:spcBef>
                <a:spcPts val="0"/>
              </a:spcBef>
              <a:buNone/>
            </a:pPr>
            <a:r>
              <a:rPr lang="en">
                <a:solidFill>
                  <a:srgbClr val="88398A"/>
                </a:solidFill>
              </a:rPr>
              <a:t>Hype Cycle - Silver Bullets?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Shape 411"/>
          <p:cNvSpPr txBox="1">
            <a:spLocks noGrp="1"/>
          </p:cNvSpPr>
          <p:nvPr>
            <p:ph type="title"/>
          </p:nvPr>
        </p:nvSpPr>
        <p:spPr>
          <a:xfrm>
            <a:off x="692025" y="422500"/>
            <a:ext cx="7530900" cy="857400"/>
          </a:xfrm>
          <a:prstGeom prst="rect">
            <a:avLst/>
          </a:prstGeom>
        </p:spPr>
        <p:txBody>
          <a:bodyPr lIns="91425" tIns="91425" rIns="91425" bIns="91425" anchor="t" anchorCtr="0">
            <a:noAutofit/>
          </a:bodyPr>
          <a:lstStyle/>
          <a:p>
            <a:pPr lvl="0" rtl="0">
              <a:spcBef>
                <a:spcPts val="0"/>
              </a:spcBef>
              <a:buNone/>
            </a:pPr>
            <a:r>
              <a:rPr lang="en">
                <a:solidFill>
                  <a:srgbClr val="88398A"/>
                </a:solidFill>
              </a:rPr>
              <a:t>Hype Cycles - Has Data Science survived?</a:t>
            </a:r>
          </a:p>
        </p:txBody>
      </p:sp>
      <p:sp>
        <p:nvSpPr>
          <p:cNvPr id="412" name="Shape 412"/>
          <p:cNvSpPr txBox="1"/>
          <p:nvPr/>
        </p:nvSpPr>
        <p:spPr>
          <a:xfrm>
            <a:off x="4530225" y="2723925"/>
            <a:ext cx="3600900" cy="1835700"/>
          </a:xfrm>
          <a:prstGeom prst="rect">
            <a:avLst/>
          </a:prstGeom>
          <a:solidFill>
            <a:srgbClr val="88398A"/>
          </a:solidFill>
          <a:ln>
            <a:noFill/>
          </a:ln>
        </p:spPr>
        <p:txBody>
          <a:bodyPr lIns="91425" tIns="91425" rIns="91425" bIns="91425" anchor="t" anchorCtr="0">
            <a:noAutofit/>
          </a:bodyPr>
          <a:lstStyle/>
          <a:p>
            <a:pPr lvl="0" rtl="0">
              <a:spcBef>
                <a:spcPts val="0"/>
              </a:spcBef>
              <a:buNone/>
            </a:pPr>
            <a:r>
              <a:rPr lang="en" sz="2400" i="1">
                <a:solidFill>
                  <a:srgbClr val="FFFFFF"/>
                </a:solidFill>
              </a:rPr>
              <a:t>“Data Science is about discovering and showing people things they didn’t know using data.”</a:t>
            </a:r>
          </a:p>
        </p:txBody>
      </p:sp>
      <p:sp>
        <p:nvSpPr>
          <p:cNvPr id="413" name="Shape 413"/>
          <p:cNvSpPr txBox="1"/>
          <p:nvPr/>
        </p:nvSpPr>
        <p:spPr>
          <a:xfrm>
            <a:off x="4581675" y="4279250"/>
            <a:ext cx="3657600" cy="204300"/>
          </a:xfrm>
          <a:prstGeom prst="rect">
            <a:avLst/>
          </a:prstGeom>
          <a:noFill/>
          <a:ln>
            <a:noFill/>
          </a:ln>
        </p:spPr>
        <p:txBody>
          <a:bodyPr lIns="91425" tIns="91425" rIns="91425" bIns="91425" anchor="ctr" anchorCtr="0">
            <a:noAutofit/>
          </a:bodyPr>
          <a:lstStyle/>
          <a:p>
            <a:pPr lvl="0" rtl="0">
              <a:spcBef>
                <a:spcPts val="0"/>
              </a:spcBef>
              <a:buNone/>
            </a:pPr>
            <a:r>
              <a:rPr lang="en" sz="1100" u="sng">
                <a:solidFill>
                  <a:srgbClr val="B7B7B7"/>
                </a:solidFill>
                <a:hlinkClick r:id="rId3"/>
              </a:rPr>
              <a:t>http://datasciencelondon.org/data-science-london/</a:t>
            </a:r>
          </a:p>
        </p:txBody>
      </p:sp>
      <p:sp>
        <p:nvSpPr>
          <p:cNvPr id="414" name="Shape 414"/>
          <p:cNvSpPr txBox="1"/>
          <p:nvPr/>
        </p:nvSpPr>
        <p:spPr>
          <a:xfrm>
            <a:off x="1089625" y="1308050"/>
            <a:ext cx="3345900" cy="3251700"/>
          </a:xfrm>
          <a:prstGeom prst="rect">
            <a:avLst/>
          </a:prstGeom>
          <a:solidFill>
            <a:srgbClr val="88398A"/>
          </a:solidFill>
          <a:ln>
            <a:noFill/>
          </a:ln>
        </p:spPr>
        <p:txBody>
          <a:bodyPr lIns="91425" tIns="91425" rIns="91425" bIns="91425" anchor="ctr" anchorCtr="0">
            <a:noAutofit/>
          </a:bodyPr>
          <a:lstStyle/>
          <a:p>
            <a:pPr lvl="0" rtl="0">
              <a:spcBef>
                <a:spcPts val="0"/>
              </a:spcBef>
              <a:buNone/>
            </a:pPr>
            <a:r>
              <a:rPr lang="en" sz="2400">
                <a:solidFill>
                  <a:srgbClr val="FFFFFF"/>
                </a:solidFill>
              </a:rPr>
              <a:t>Data Science does not start by analysing big data but instead by asking key business questions.</a:t>
            </a:r>
          </a:p>
          <a:p>
            <a:pPr lvl="0" rtl="0">
              <a:spcBef>
                <a:spcPts val="0"/>
              </a:spcBef>
              <a:buNone/>
            </a:pPr>
            <a:endParaRPr sz="2400">
              <a:solidFill>
                <a:srgbClr val="FFFFFF"/>
              </a:solidFill>
            </a:endParaRPr>
          </a:p>
          <a:p>
            <a:pPr lvl="0" rtl="0">
              <a:spcBef>
                <a:spcPts val="0"/>
              </a:spcBef>
              <a:buNone/>
            </a:pPr>
            <a:r>
              <a:rPr lang="en" sz="1100" i="1">
                <a:solidFill>
                  <a:srgbClr val="FFFFFF"/>
                </a:solidFill>
              </a:rPr>
              <a:t>What do we know?</a:t>
            </a:r>
          </a:p>
          <a:p>
            <a:pPr lvl="0" rtl="0">
              <a:spcBef>
                <a:spcPts val="0"/>
              </a:spcBef>
              <a:buNone/>
            </a:pPr>
            <a:r>
              <a:rPr lang="en" sz="1100" i="1">
                <a:solidFill>
                  <a:srgbClr val="FFFFFF"/>
                </a:solidFill>
              </a:rPr>
              <a:t>What do we not know?</a:t>
            </a:r>
          </a:p>
          <a:p>
            <a:pPr lvl="0" rtl="0">
              <a:spcBef>
                <a:spcPts val="0"/>
              </a:spcBef>
              <a:buNone/>
            </a:pPr>
            <a:r>
              <a:rPr lang="en" sz="1100" i="1">
                <a:solidFill>
                  <a:srgbClr val="FFFFFF"/>
                </a:solidFill>
              </a:rPr>
              <a:t>What have not been answered yet?</a:t>
            </a:r>
          </a:p>
          <a:p>
            <a:pPr lvl="0" rtl="0">
              <a:spcBef>
                <a:spcPts val="0"/>
              </a:spcBef>
              <a:buNone/>
            </a:pPr>
            <a:r>
              <a:rPr lang="en" sz="1100" i="1">
                <a:solidFill>
                  <a:srgbClr val="FFFFFF"/>
                </a:solidFill>
              </a:rPr>
              <a:t>What are the known unknowns?</a:t>
            </a:r>
          </a:p>
          <a:p>
            <a:pPr lvl="0" rtl="0">
              <a:spcBef>
                <a:spcPts val="0"/>
              </a:spcBef>
              <a:buNone/>
            </a:pPr>
            <a:r>
              <a:rPr lang="en" sz="1100" i="1">
                <a:solidFill>
                  <a:srgbClr val="FFFFFF"/>
                </a:solidFill>
              </a:rPr>
              <a:t>What are the known known?</a:t>
            </a:r>
          </a:p>
        </p:txBody>
      </p:sp>
      <p:sp>
        <p:nvSpPr>
          <p:cNvPr id="415" name="Shape 415"/>
          <p:cNvSpPr txBox="1"/>
          <p:nvPr/>
        </p:nvSpPr>
        <p:spPr>
          <a:xfrm>
            <a:off x="4530325" y="1385875"/>
            <a:ext cx="3600900" cy="963300"/>
          </a:xfrm>
          <a:prstGeom prst="rect">
            <a:avLst/>
          </a:prstGeom>
          <a:noFill/>
          <a:ln>
            <a:noFill/>
          </a:ln>
        </p:spPr>
        <p:txBody>
          <a:bodyPr lIns="91425" tIns="91425" rIns="91425" bIns="91425" anchor="t" anchorCtr="0">
            <a:noAutofit/>
          </a:bodyPr>
          <a:lstStyle/>
          <a:p>
            <a:pPr lvl="0" algn="ctr">
              <a:spcBef>
                <a:spcPts val="0"/>
              </a:spcBef>
              <a:buNone/>
            </a:pPr>
            <a:r>
              <a:rPr lang="en" sz="7200">
                <a:solidFill>
                  <a:srgbClr val="562457"/>
                </a:solidFill>
                <a:latin typeface="Titillium Web"/>
                <a:ea typeface="Titillium Web"/>
                <a:cs typeface="Titillium Web"/>
                <a:sym typeface="Titillium Web"/>
              </a:rPr>
              <a:t>YES</a:t>
            </a:r>
          </a:p>
        </p:txBody>
      </p:sp>
      <p:pic>
        <p:nvPicPr>
          <p:cNvPr id="416" name="Shape 416"/>
          <p:cNvPicPr preferRelativeResize="0"/>
          <p:nvPr/>
        </p:nvPicPr>
        <p:blipFill>
          <a:blip r:embed="rId4">
            <a:alphaModFix/>
          </a:blip>
          <a:stretch>
            <a:fillRect/>
          </a:stretch>
        </p:blipFill>
        <p:spPr>
          <a:xfrm>
            <a:off x="0" y="4849325"/>
            <a:ext cx="838200" cy="295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Shape 421"/>
          <p:cNvSpPr txBox="1">
            <a:spLocks noGrp="1"/>
          </p:cNvSpPr>
          <p:nvPr>
            <p:ph type="ctrTitle" idx="4294967295"/>
          </p:nvPr>
        </p:nvSpPr>
        <p:spPr>
          <a:xfrm>
            <a:off x="838206" y="914825"/>
            <a:ext cx="8069400" cy="1159800"/>
          </a:xfrm>
          <a:prstGeom prst="rect">
            <a:avLst/>
          </a:prstGeom>
        </p:spPr>
        <p:txBody>
          <a:bodyPr lIns="91425" tIns="91425" rIns="91425" bIns="91425" anchor="t" anchorCtr="0">
            <a:noAutofit/>
          </a:bodyPr>
          <a:lstStyle/>
          <a:p>
            <a:pPr lvl="0" rtl="0">
              <a:spcBef>
                <a:spcPts val="0"/>
              </a:spcBef>
              <a:buNone/>
            </a:pPr>
            <a:r>
              <a:rPr lang="en" sz="9600">
                <a:solidFill>
                  <a:srgbClr val="88398A"/>
                </a:solidFill>
              </a:rPr>
              <a:t>Workflow</a:t>
            </a:r>
          </a:p>
        </p:txBody>
      </p:sp>
      <p:grpSp>
        <p:nvGrpSpPr>
          <p:cNvPr id="422" name="Shape 422"/>
          <p:cNvGrpSpPr/>
          <p:nvPr/>
        </p:nvGrpSpPr>
        <p:grpSpPr>
          <a:xfrm rot="2700000">
            <a:off x="6485595" y="678125"/>
            <a:ext cx="711026" cy="710986"/>
            <a:chOff x="576250" y="4319400"/>
            <a:chExt cx="442075" cy="442050"/>
          </a:xfrm>
        </p:grpSpPr>
        <p:sp>
          <p:nvSpPr>
            <p:cNvPr id="423" name="Shape 423"/>
            <p:cNvSpPr/>
            <p:nvPr/>
          </p:nvSpPr>
          <p:spPr>
            <a:xfrm>
              <a:off x="576250" y="4319400"/>
              <a:ext cx="442075" cy="442050"/>
            </a:xfrm>
            <a:custGeom>
              <a:avLst/>
              <a:gdLst/>
              <a:ahLst/>
              <a:cxnLst/>
              <a:rect l="0" t="0" r="0" b="0"/>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285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24" name="Shape 424"/>
            <p:cNvSpPr/>
            <p:nvPr/>
          </p:nvSpPr>
          <p:spPr>
            <a:xfrm>
              <a:off x="595725" y="4668875"/>
              <a:ext cx="73100" cy="73100"/>
            </a:xfrm>
            <a:custGeom>
              <a:avLst/>
              <a:gdLst/>
              <a:ahLst/>
              <a:cxnLst/>
              <a:rect l="0" t="0" r="0" b="0"/>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285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25" name="Shape 425"/>
            <p:cNvSpPr/>
            <p:nvPr/>
          </p:nvSpPr>
          <p:spPr>
            <a:xfrm>
              <a:off x="652350" y="4711500"/>
              <a:ext cx="46925" cy="46925"/>
            </a:xfrm>
            <a:custGeom>
              <a:avLst/>
              <a:gdLst/>
              <a:ahLst/>
              <a:cxnLst/>
              <a:rect l="0" t="0" r="0" b="0"/>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285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26" name="Shape 426"/>
            <p:cNvSpPr/>
            <p:nvPr/>
          </p:nvSpPr>
          <p:spPr>
            <a:xfrm>
              <a:off x="579300" y="4638450"/>
              <a:ext cx="46900" cy="46900"/>
            </a:xfrm>
            <a:custGeom>
              <a:avLst/>
              <a:gdLst/>
              <a:ahLst/>
              <a:cxnLst/>
              <a:rect l="0" t="0" r="0" b="0"/>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285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427" name="Shape 427"/>
          <p:cNvPicPr preferRelativeResize="0"/>
          <p:nvPr/>
        </p:nvPicPr>
        <p:blipFill>
          <a:blip r:embed="rId3">
            <a:alphaModFix/>
          </a:blip>
          <a:stretch>
            <a:fillRect/>
          </a:stretch>
        </p:blipFill>
        <p:spPr>
          <a:xfrm>
            <a:off x="0" y="4849325"/>
            <a:ext cx="838200" cy="2952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Shape 432"/>
          <p:cNvSpPr/>
          <p:nvPr/>
        </p:nvSpPr>
        <p:spPr>
          <a:xfrm>
            <a:off x="162100" y="1045875"/>
            <a:ext cx="2103000" cy="1093500"/>
          </a:xfrm>
          <a:prstGeom prst="homePlate">
            <a:avLst>
              <a:gd name="adj" fmla="val 50000"/>
            </a:avLst>
          </a:prstGeom>
          <a:solidFill>
            <a:srgbClr val="88398A"/>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solidFill>
                  <a:srgbClr val="CCCCCC"/>
                </a:solidFill>
              </a:rPr>
              <a:t>Receive or Identify:</a:t>
            </a:r>
          </a:p>
          <a:p>
            <a:pPr lvl="0" rtl="0">
              <a:spcBef>
                <a:spcPts val="0"/>
              </a:spcBef>
              <a:buNone/>
            </a:pPr>
            <a:r>
              <a:rPr lang="en">
                <a:solidFill>
                  <a:srgbClr val="FFFFFF"/>
                </a:solidFill>
              </a:rPr>
              <a:t>-business problem</a:t>
            </a:r>
          </a:p>
          <a:p>
            <a:pPr lvl="0" rtl="0">
              <a:spcBef>
                <a:spcPts val="0"/>
              </a:spcBef>
              <a:buNone/>
            </a:pPr>
            <a:r>
              <a:rPr lang="en">
                <a:solidFill>
                  <a:srgbClr val="FFFFFF"/>
                </a:solidFill>
              </a:rPr>
              <a:t>-research question</a:t>
            </a:r>
          </a:p>
          <a:p>
            <a:pPr lvl="0" rtl="0">
              <a:spcBef>
                <a:spcPts val="0"/>
              </a:spcBef>
              <a:buNone/>
            </a:pPr>
            <a:r>
              <a:rPr lang="en">
                <a:solidFill>
                  <a:srgbClr val="FFFFFF"/>
                </a:solidFill>
              </a:rPr>
              <a:t>-hypothesis</a:t>
            </a:r>
          </a:p>
          <a:p>
            <a:pPr lvl="0" rtl="0">
              <a:spcBef>
                <a:spcPts val="0"/>
              </a:spcBef>
              <a:buNone/>
            </a:pPr>
            <a:r>
              <a:rPr lang="en">
                <a:solidFill>
                  <a:srgbClr val="FFFFFF"/>
                </a:solidFill>
              </a:rPr>
              <a:t>-project brief</a:t>
            </a:r>
          </a:p>
        </p:txBody>
      </p:sp>
      <p:sp>
        <p:nvSpPr>
          <p:cNvPr id="433" name="Shape 433"/>
          <p:cNvSpPr txBox="1"/>
          <p:nvPr/>
        </p:nvSpPr>
        <p:spPr>
          <a:xfrm>
            <a:off x="2315925" y="2472400"/>
            <a:ext cx="795000" cy="383400"/>
          </a:xfrm>
          <a:prstGeom prst="rect">
            <a:avLst/>
          </a:prstGeom>
          <a:noFill/>
          <a:ln>
            <a:noFill/>
          </a:ln>
        </p:spPr>
        <p:txBody>
          <a:bodyPr lIns="91425" tIns="91425" rIns="91425" bIns="91425" anchor="ctr" anchorCtr="0">
            <a:noAutofit/>
          </a:bodyPr>
          <a:lstStyle/>
          <a:p>
            <a:pPr lvl="0" rtl="0">
              <a:spcBef>
                <a:spcPts val="0"/>
              </a:spcBef>
              <a:buNone/>
            </a:pPr>
            <a:r>
              <a:rPr lang="en"/>
              <a:t>Collect </a:t>
            </a:r>
          </a:p>
        </p:txBody>
      </p:sp>
      <p:sp>
        <p:nvSpPr>
          <p:cNvPr id="434" name="Shape 434"/>
          <p:cNvSpPr/>
          <p:nvPr/>
        </p:nvSpPr>
        <p:spPr>
          <a:xfrm>
            <a:off x="3969775" y="3236675"/>
            <a:ext cx="1625100" cy="1093500"/>
          </a:xfrm>
          <a:prstGeom prst="homePlate">
            <a:avLst>
              <a:gd name="adj" fmla="val 50000"/>
            </a:avLst>
          </a:prstGeom>
          <a:solidFill>
            <a:srgbClr val="88398A"/>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Clr>
                <a:schemeClr val="dk1"/>
              </a:buClr>
              <a:buFont typeface="Arial"/>
              <a:buNone/>
            </a:pPr>
            <a:r>
              <a:rPr lang="en">
                <a:solidFill>
                  <a:srgbClr val="CCCCCC"/>
                </a:solidFill>
              </a:rPr>
              <a:t>Create:</a:t>
            </a:r>
          </a:p>
          <a:p>
            <a:pPr lvl="0" rtl="0">
              <a:spcBef>
                <a:spcPts val="0"/>
              </a:spcBef>
              <a:buClr>
                <a:schemeClr val="dk1"/>
              </a:buClr>
              <a:buFont typeface="Arial"/>
              <a:buNone/>
            </a:pPr>
            <a:r>
              <a:rPr lang="en">
                <a:solidFill>
                  <a:srgbClr val="FFFFFF"/>
                </a:solidFill>
              </a:rPr>
              <a:t>-output</a:t>
            </a:r>
          </a:p>
          <a:p>
            <a:pPr lvl="0" rtl="0">
              <a:spcBef>
                <a:spcPts val="0"/>
              </a:spcBef>
              <a:buClr>
                <a:schemeClr val="dk1"/>
              </a:buClr>
              <a:buFont typeface="Arial"/>
              <a:buNone/>
            </a:pPr>
            <a:r>
              <a:rPr lang="en">
                <a:solidFill>
                  <a:srgbClr val="FFFFFF"/>
                </a:solidFill>
              </a:rPr>
              <a:t>-insight/finding</a:t>
            </a:r>
          </a:p>
          <a:p>
            <a:pPr lvl="0" rtl="0">
              <a:spcBef>
                <a:spcPts val="0"/>
              </a:spcBef>
              <a:buClr>
                <a:schemeClr val="dk1"/>
              </a:buClr>
              <a:buFont typeface="Arial"/>
              <a:buNone/>
            </a:pPr>
            <a:r>
              <a:rPr lang="en">
                <a:solidFill>
                  <a:srgbClr val="FFFFFF"/>
                </a:solidFill>
              </a:rPr>
              <a:t>-product</a:t>
            </a:r>
          </a:p>
          <a:p>
            <a:pPr lvl="0" rtl="0">
              <a:spcBef>
                <a:spcPts val="0"/>
              </a:spcBef>
              <a:buClr>
                <a:schemeClr val="dk1"/>
              </a:buClr>
              <a:buFont typeface="Arial"/>
              <a:buNone/>
            </a:pPr>
            <a:r>
              <a:rPr lang="en">
                <a:solidFill>
                  <a:srgbClr val="FFFFFF"/>
                </a:solidFill>
              </a:rPr>
              <a:t>-deliverable</a:t>
            </a:r>
          </a:p>
        </p:txBody>
      </p:sp>
      <p:sp>
        <p:nvSpPr>
          <p:cNvPr id="435" name="Shape 435"/>
          <p:cNvSpPr/>
          <p:nvPr/>
        </p:nvSpPr>
        <p:spPr>
          <a:xfrm>
            <a:off x="2103075" y="2753300"/>
            <a:ext cx="1149900" cy="1027200"/>
          </a:xfrm>
          <a:prstGeom prst="quadArrowCallout">
            <a:avLst>
              <a:gd name="adj1" fmla="val 18515"/>
              <a:gd name="adj2" fmla="val 18515"/>
              <a:gd name="adj3" fmla="val 18515"/>
              <a:gd name="adj4" fmla="val 48123"/>
            </a:avLst>
          </a:prstGeom>
          <a:solidFill>
            <a:srgbClr val="88398A"/>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solidFill>
                <a:srgbClr val="FFFFFF"/>
              </a:solidFill>
            </a:endParaRPr>
          </a:p>
        </p:txBody>
      </p:sp>
      <p:sp>
        <p:nvSpPr>
          <p:cNvPr id="436" name="Shape 436"/>
          <p:cNvSpPr/>
          <p:nvPr/>
        </p:nvSpPr>
        <p:spPr>
          <a:xfrm>
            <a:off x="1600425" y="2172262"/>
            <a:ext cx="864900" cy="452100"/>
          </a:xfrm>
          <a:prstGeom prst="homePlate">
            <a:avLst>
              <a:gd name="adj" fmla="val 50000"/>
            </a:avLst>
          </a:prstGeom>
          <a:solidFill>
            <a:srgbClr val="88398A"/>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solidFill>
                  <a:srgbClr val="FFFFFF"/>
                </a:solidFill>
              </a:rPr>
              <a:t>Design Work</a:t>
            </a:r>
          </a:p>
        </p:txBody>
      </p:sp>
      <p:sp>
        <p:nvSpPr>
          <p:cNvPr id="437" name="Shape 437"/>
          <p:cNvSpPr/>
          <p:nvPr/>
        </p:nvSpPr>
        <p:spPr>
          <a:xfrm>
            <a:off x="7998250" y="4261750"/>
            <a:ext cx="1021500" cy="566100"/>
          </a:xfrm>
          <a:prstGeom prst="homePlate">
            <a:avLst>
              <a:gd name="adj" fmla="val 50000"/>
            </a:avLst>
          </a:prstGeom>
          <a:solidFill>
            <a:srgbClr val="88398A"/>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solidFill>
                  <a:srgbClr val="FFFFFF"/>
                </a:solidFill>
              </a:rPr>
              <a:t>Evaluate Impact</a:t>
            </a:r>
          </a:p>
        </p:txBody>
      </p:sp>
      <p:sp>
        <p:nvSpPr>
          <p:cNvPr id="438" name="Shape 438"/>
          <p:cNvSpPr txBox="1"/>
          <p:nvPr/>
        </p:nvSpPr>
        <p:spPr>
          <a:xfrm>
            <a:off x="2389200" y="3148075"/>
            <a:ext cx="567000" cy="214500"/>
          </a:xfrm>
          <a:prstGeom prst="rect">
            <a:avLst/>
          </a:prstGeom>
          <a:solidFill>
            <a:srgbClr val="88398A"/>
          </a:solidFill>
          <a:ln>
            <a:noFill/>
          </a:ln>
        </p:spPr>
        <p:txBody>
          <a:bodyPr lIns="91425" tIns="91425" rIns="91425" bIns="91425" anchor="ctr" anchorCtr="0">
            <a:noAutofit/>
          </a:bodyPr>
          <a:lstStyle/>
          <a:p>
            <a:pPr lvl="0" rtl="0">
              <a:spcBef>
                <a:spcPts val="0"/>
              </a:spcBef>
              <a:buNone/>
            </a:pPr>
            <a:r>
              <a:rPr lang="en">
                <a:solidFill>
                  <a:srgbClr val="FFFFFF"/>
                </a:solidFill>
              </a:rPr>
              <a:t>Data</a:t>
            </a:r>
          </a:p>
        </p:txBody>
      </p:sp>
      <p:sp>
        <p:nvSpPr>
          <p:cNvPr id="439" name="Shape 439"/>
          <p:cNvSpPr txBox="1"/>
          <p:nvPr/>
        </p:nvSpPr>
        <p:spPr>
          <a:xfrm>
            <a:off x="1224175" y="3055575"/>
            <a:ext cx="1021500" cy="383400"/>
          </a:xfrm>
          <a:prstGeom prst="rect">
            <a:avLst/>
          </a:prstGeom>
          <a:noFill/>
          <a:ln>
            <a:noFill/>
          </a:ln>
        </p:spPr>
        <p:txBody>
          <a:bodyPr lIns="91425" tIns="91425" rIns="91425" bIns="91425" anchor="ctr" anchorCtr="0">
            <a:noAutofit/>
          </a:bodyPr>
          <a:lstStyle/>
          <a:p>
            <a:pPr lvl="0" rtl="0">
              <a:spcBef>
                <a:spcPts val="0"/>
              </a:spcBef>
              <a:buNone/>
            </a:pPr>
            <a:r>
              <a:rPr lang="en"/>
              <a:t>Munge</a:t>
            </a:r>
          </a:p>
          <a:p>
            <a:pPr lvl="0" rtl="0">
              <a:spcBef>
                <a:spcPts val="0"/>
              </a:spcBef>
              <a:buNone/>
            </a:pPr>
            <a:r>
              <a:rPr lang="en"/>
              <a:t>&amp; Wrangle </a:t>
            </a:r>
          </a:p>
        </p:txBody>
      </p:sp>
      <p:sp>
        <p:nvSpPr>
          <p:cNvPr id="440" name="Shape 440"/>
          <p:cNvSpPr txBox="1"/>
          <p:nvPr/>
        </p:nvSpPr>
        <p:spPr>
          <a:xfrm>
            <a:off x="2256675" y="3780500"/>
            <a:ext cx="913500" cy="274800"/>
          </a:xfrm>
          <a:prstGeom prst="rect">
            <a:avLst/>
          </a:prstGeom>
          <a:noFill/>
          <a:ln>
            <a:noFill/>
          </a:ln>
        </p:spPr>
        <p:txBody>
          <a:bodyPr lIns="91425" tIns="91425" rIns="91425" bIns="91425" anchor="ctr" anchorCtr="0">
            <a:noAutofit/>
          </a:bodyPr>
          <a:lstStyle/>
          <a:p>
            <a:pPr lvl="0" rtl="0">
              <a:spcBef>
                <a:spcPts val="0"/>
              </a:spcBef>
              <a:buNone/>
            </a:pPr>
            <a:r>
              <a:rPr lang="en"/>
              <a:t>Visualise </a:t>
            </a:r>
          </a:p>
        </p:txBody>
      </p:sp>
      <p:sp>
        <p:nvSpPr>
          <p:cNvPr id="441" name="Shape 441"/>
          <p:cNvSpPr txBox="1"/>
          <p:nvPr/>
        </p:nvSpPr>
        <p:spPr>
          <a:xfrm>
            <a:off x="3162525" y="3075200"/>
            <a:ext cx="864900" cy="383400"/>
          </a:xfrm>
          <a:prstGeom prst="rect">
            <a:avLst/>
          </a:prstGeom>
          <a:noFill/>
          <a:ln>
            <a:noFill/>
          </a:ln>
        </p:spPr>
        <p:txBody>
          <a:bodyPr lIns="91425" tIns="91425" rIns="91425" bIns="91425" anchor="ctr" anchorCtr="0">
            <a:noAutofit/>
          </a:bodyPr>
          <a:lstStyle/>
          <a:p>
            <a:pPr lvl="0" rtl="0">
              <a:spcBef>
                <a:spcPts val="0"/>
              </a:spcBef>
              <a:buNone/>
            </a:pPr>
            <a:r>
              <a:rPr lang="en"/>
              <a:t>Analyse</a:t>
            </a:r>
          </a:p>
          <a:p>
            <a:pPr lvl="0" rtl="0">
              <a:spcBef>
                <a:spcPts val="0"/>
              </a:spcBef>
              <a:buNone/>
            </a:pPr>
            <a:r>
              <a:rPr lang="en"/>
              <a:t>&amp; Model </a:t>
            </a:r>
          </a:p>
        </p:txBody>
      </p:sp>
      <p:sp>
        <p:nvSpPr>
          <p:cNvPr id="442" name="Shape 442"/>
          <p:cNvSpPr/>
          <p:nvPr/>
        </p:nvSpPr>
        <p:spPr>
          <a:xfrm>
            <a:off x="5635300" y="3584850"/>
            <a:ext cx="1625100" cy="1093500"/>
          </a:xfrm>
          <a:prstGeom prst="homePlate">
            <a:avLst>
              <a:gd name="adj" fmla="val 50000"/>
            </a:avLst>
          </a:prstGeom>
          <a:solidFill>
            <a:srgbClr val="88398A"/>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solidFill>
                  <a:srgbClr val="CCCCCC"/>
                </a:solidFill>
              </a:rPr>
              <a:t>Effectively:</a:t>
            </a:r>
            <a:r>
              <a:rPr lang="en">
                <a:solidFill>
                  <a:srgbClr val="FFFFFF"/>
                </a:solidFill>
              </a:rPr>
              <a:t> </a:t>
            </a:r>
          </a:p>
          <a:p>
            <a:pPr lvl="0" rtl="0">
              <a:spcBef>
                <a:spcPts val="0"/>
              </a:spcBef>
              <a:buNone/>
            </a:pPr>
            <a:r>
              <a:rPr lang="en">
                <a:solidFill>
                  <a:srgbClr val="FFFFFF"/>
                </a:solidFill>
              </a:rPr>
              <a:t>-inform/affect</a:t>
            </a:r>
          </a:p>
          <a:p>
            <a:pPr lvl="0" rtl="0">
              <a:spcBef>
                <a:spcPts val="0"/>
              </a:spcBef>
              <a:buNone/>
            </a:pPr>
            <a:r>
              <a:rPr lang="en">
                <a:solidFill>
                  <a:srgbClr val="FFFFFF"/>
                </a:solidFill>
              </a:rPr>
              <a:t>-communicate</a:t>
            </a:r>
          </a:p>
          <a:p>
            <a:pPr lvl="0" rtl="0">
              <a:spcBef>
                <a:spcPts val="0"/>
              </a:spcBef>
              <a:buNone/>
            </a:pPr>
            <a:r>
              <a:rPr lang="en">
                <a:solidFill>
                  <a:srgbClr val="FFFFFF"/>
                </a:solidFill>
              </a:rPr>
              <a:t>-implement</a:t>
            </a:r>
          </a:p>
          <a:p>
            <a:pPr lvl="0" rtl="0">
              <a:spcBef>
                <a:spcPts val="0"/>
              </a:spcBef>
              <a:buNone/>
            </a:pPr>
            <a:r>
              <a:rPr lang="en">
                <a:solidFill>
                  <a:srgbClr val="FFFFFF"/>
                </a:solidFill>
              </a:rPr>
              <a:t>-get adoption</a:t>
            </a:r>
          </a:p>
        </p:txBody>
      </p:sp>
      <p:pic>
        <p:nvPicPr>
          <p:cNvPr id="443" name="Shape 443"/>
          <p:cNvPicPr preferRelativeResize="0"/>
          <p:nvPr/>
        </p:nvPicPr>
        <p:blipFill>
          <a:blip r:embed="rId3">
            <a:alphaModFix/>
          </a:blip>
          <a:stretch>
            <a:fillRect/>
          </a:stretch>
        </p:blipFill>
        <p:spPr>
          <a:xfrm>
            <a:off x="0" y="4849325"/>
            <a:ext cx="838200" cy="295275"/>
          </a:xfrm>
          <a:prstGeom prst="rect">
            <a:avLst/>
          </a:prstGeom>
          <a:noFill/>
          <a:ln>
            <a:noFill/>
          </a:ln>
        </p:spPr>
      </p:pic>
      <p:sp>
        <p:nvSpPr>
          <p:cNvPr id="444" name="Shape 444"/>
          <p:cNvSpPr/>
          <p:nvPr/>
        </p:nvSpPr>
        <p:spPr>
          <a:xfrm>
            <a:off x="7016150" y="3584849"/>
            <a:ext cx="1103975" cy="1162080"/>
          </a:xfrm>
          <a:prstGeom prst="irregularSeal1">
            <a:avLst/>
          </a:prstGeom>
          <a:solidFill>
            <a:srgbClr val="D9D2E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000" b="1">
                <a:solidFill>
                  <a:srgbClr val="333333"/>
                </a:solidFill>
              </a:rPr>
              <a:t>Impact</a:t>
            </a:r>
          </a:p>
        </p:txBody>
      </p:sp>
      <p:sp>
        <p:nvSpPr>
          <p:cNvPr id="445" name="Shape 445"/>
          <p:cNvSpPr txBox="1">
            <a:spLocks noGrp="1"/>
          </p:cNvSpPr>
          <p:nvPr>
            <p:ph type="title"/>
          </p:nvPr>
        </p:nvSpPr>
        <p:spPr>
          <a:xfrm>
            <a:off x="692025" y="422500"/>
            <a:ext cx="7504800" cy="566100"/>
          </a:xfrm>
          <a:prstGeom prst="rect">
            <a:avLst/>
          </a:prstGeom>
        </p:spPr>
        <p:txBody>
          <a:bodyPr lIns="91425" tIns="91425" rIns="91425" bIns="91425" anchor="t" anchorCtr="0">
            <a:noAutofit/>
          </a:bodyPr>
          <a:lstStyle/>
          <a:p>
            <a:pPr lvl="0" rtl="0">
              <a:spcBef>
                <a:spcPts val="0"/>
              </a:spcBef>
              <a:buNone/>
            </a:pPr>
            <a:r>
              <a:rPr lang="en">
                <a:solidFill>
                  <a:srgbClr val="88398A"/>
                </a:solidFill>
              </a:rPr>
              <a:t>Data Science - Workflow</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Shape 450"/>
          <p:cNvSpPr/>
          <p:nvPr/>
        </p:nvSpPr>
        <p:spPr>
          <a:xfrm>
            <a:off x="162100" y="1045875"/>
            <a:ext cx="2103000" cy="1093500"/>
          </a:xfrm>
          <a:prstGeom prst="homePlate">
            <a:avLst>
              <a:gd name="adj" fmla="val 50000"/>
            </a:avLst>
          </a:prstGeom>
          <a:solidFill>
            <a:srgbClr val="88398A"/>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solidFill>
                  <a:srgbClr val="CCCCCC"/>
                </a:solidFill>
              </a:rPr>
              <a:t>Receive or Identify:</a:t>
            </a:r>
          </a:p>
          <a:p>
            <a:pPr lvl="0" rtl="0">
              <a:spcBef>
                <a:spcPts val="0"/>
              </a:spcBef>
              <a:buNone/>
            </a:pPr>
            <a:r>
              <a:rPr lang="en">
                <a:solidFill>
                  <a:srgbClr val="FFFFFF"/>
                </a:solidFill>
              </a:rPr>
              <a:t>-business problem</a:t>
            </a:r>
          </a:p>
          <a:p>
            <a:pPr lvl="0" rtl="0">
              <a:spcBef>
                <a:spcPts val="0"/>
              </a:spcBef>
              <a:buNone/>
            </a:pPr>
            <a:r>
              <a:rPr lang="en">
                <a:solidFill>
                  <a:srgbClr val="FFFFFF"/>
                </a:solidFill>
              </a:rPr>
              <a:t>-research question</a:t>
            </a:r>
          </a:p>
          <a:p>
            <a:pPr lvl="0" rtl="0">
              <a:spcBef>
                <a:spcPts val="0"/>
              </a:spcBef>
              <a:buNone/>
            </a:pPr>
            <a:r>
              <a:rPr lang="en">
                <a:solidFill>
                  <a:srgbClr val="FFFFFF"/>
                </a:solidFill>
              </a:rPr>
              <a:t>-hypothesis</a:t>
            </a:r>
          </a:p>
          <a:p>
            <a:pPr lvl="0" rtl="0">
              <a:spcBef>
                <a:spcPts val="0"/>
              </a:spcBef>
              <a:buNone/>
            </a:pPr>
            <a:r>
              <a:rPr lang="en">
                <a:solidFill>
                  <a:srgbClr val="FFFFFF"/>
                </a:solidFill>
              </a:rPr>
              <a:t>-project brief</a:t>
            </a:r>
          </a:p>
        </p:txBody>
      </p:sp>
      <p:sp>
        <p:nvSpPr>
          <p:cNvPr id="451" name="Shape 451"/>
          <p:cNvSpPr txBox="1"/>
          <p:nvPr/>
        </p:nvSpPr>
        <p:spPr>
          <a:xfrm>
            <a:off x="2315925" y="2472400"/>
            <a:ext cx="795000" cy="383400"/>
          </a:xfrm>
          <a:prstGeom prst="rect">
            <a:avLst/>
          </a:prstGeom>
          <a:noFill/>
          <a:ln>
            <a:noFill/>
          </a:ln>
        </p:spPr>
        <p:txBody>
          <a:bodyPr lIns="91425" tIns="91425" rIns="91425" bIns="91425" anchor="ctr" anchorCtr="0">
            <a:noAutofit/>
          </a:bodyPr>
          <a:lstStyle/>
          <a:p>
            <a:pPr lvl="0" rtl="0">
              <a:spcBef>
                <a:spcPts val="0"/>
              </a:spcBef>
              <a:buNone/>
            </a:pPr>
            <a:r>
              <a:rPr lang="en"/>
              <a:t>Collect </a:t>
            </a:r>
          </a:p>
        </p:txBody>
      </p:sp>
      <p:sp>
        <p:nvSpPr>
          <p:cNvPr id="452" name="Shape 452"/>
          <p:cNvSpPr/>
          <p:nvPr/>
        </p:nvSpPr>
        <p:spPr>
          <a:xfrm>
            <a:off x="3969775" y="3236675"/>
            <a:ext cx="1625100" cy="1093500"/>
          </a:xfrm>
          <a:prstGeom prst="homePlate">
            <a:avLst>
              <a:gd name="adj" fmla="val 50000"/>
            </a:avLst>
          </a:prstGeom>
          <a:solidFill>
            <a:srgbClr val="88398A"/>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Clr>
                <a:schemeClr val="dk1"/>
              </a:buClr>
              <a:buFont typeface="Arial"/>
              <a:buNone/>
            </a:pPr>
            <a:r>
              <a:rPr lang="en">
                <a:solidFill>
                  <a:srgbClr val="CCCCCC"/>
                </a:solidFill>
              </a:rPr>
              <a:t>Create:</a:t>
            </a:r>
          </a:p>
          <a:p>
            <a:pPr lvl="0" rtl="0">
              <a:spcBef>
                <a:spcPts val="0"/>
              </a:spcBef>
              <a:buClr>
                <a:schemeClr val="dk1"/>
              </a:buClr>
              <a:buFont typeface="Arial"/>
              <a:buNone/>
            </a:pPr>
            <a:r>
              <a:rPr lang="en">
                <a:solidFill>
                  <a:srgbClr val="FFFFFF"/>
                </a:solidFill>
              </a:rPr>
              <a:t>-output</a:t>
            </a:r>
          </a:p>
          <a:p>
            <a:pPr lvl="0" rtl="0">
              <a:spcBef>
                <a:spcPts val="0"/>
              </a:spcBef>
              <a:buClr>
                <a:schemeClr val="dk1"/>
              </a:buClr>
              <a:buFont typeface="Arial"/>
              <a:buNone/>
            </a:pPr>
            <a:r>
              <a:rPr lang="en">
                <a:solidFill>
                  <a:srgbClr val="FFFFFF"/>
                </a:solidFill>
              </a:rPr>
              <a:t>-insight/finding</a:t>
            </a:r>
          </a:p>
          <a:p>
            <a:pPr lvl="0" rtl="0">
              <a:spcBef>
                <a:spcPts val="0"/>
              </a:spcBef>
              <a:buClr>
                <a:schemeClr val="dk1"/>
              </a:buClr>
              <a:buFont typeface="Arial"/>
              <a:buNone/>
            </a:pPr>
            <a:r>
              <a:rPr lang="en">
                <a:solidFill>
                  <a:srgbClr val="FFFFFF"/>
                </a:solidFill>
              </a:rPr>
              <a:t>-product</a:t>
            </a:r>
          </a:p>
          <a:p>
            <a:pPr lvl="0" rtl="0">
              <a:spcBef>
                <a:spcPts val="0"/>
              </a:spcBef>
              <a:buClr>
                <a:schemeClr val="dk1"/>
              </a:buClr>
              <a:buFont typeface="Arial"/>
              <a:buNone/>
            </a:pPr>
            <a:r>
              <a:rPr lang="en">
                <a:solidFill>
                  <a:srgbClr val="FFFFFF"/>
                </a:solidFill>
              </a:rPr>
              <a:t>-deliverable</a:t>
            </a:r>
          </a:p>
        </p:txBody>
      </p:sp>
      <p:sp>
        <p:nvSpPr>
          <p:cNvPr id="453" name="Shape 453"/>
          <p:cNvSpPr/>
          <p:nvPr/>
        </p:nvSpPr>
        <p:spPr>
          <a:xfrm>
            <a:off x="1600425" y="2172262"/>
            <a:ext cx="864900" cy="452100"/>
          </a:xfrm>
          <a:prstGeom prst="homePlate">
            <a:avLst>
              <a:gd name="adj" fmla="val 50000"/>
            </a:avLst>
          </a:prstGeom>
          <a:solidFill>
            <a:srgbClr val="88398A"/>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solidFill>
                  <a:srgbClr val="FFFFFF"/>
                </a:solidFill>
              </a:rPr>
              <a:t>Design Work</a:t>
            </a:r>
          </a:p>
        </p:txBody>
      </p:sp>
      <p:sp>
        <p:nvSpPr>
          <p:cNvPr id="454" name="Shape 454"/>
          <p:cNvSpPr/>
          <p:nvPr/>
        </p:nvSpPr>
        <p:spPr>
          <a:xfrm>
            <a:off x="7998250" y="4261750"/>
            <a:ext cx="1021500" cy="566100"/>
          </a:xfrm>
          <a:prstGeom prst="homePlate">
            <a:avLst>
              <a:gd name="adj" fmla="val 50000"/>
            </a:avLst>
          </a:prstGeom>
          <a:solidFill>
            <a:srgbClr val="88398A"/>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solidFill>
                  <a:srgbClr val="FFFFFF"/>
                </a:solidFill>
              </a:rPr>
              <a:t>Evaluate Impact</a:t>
            </a:r>
          </a:p>
        </p:txBody>
      </p:sp>
      <p:sp>
        <p:nvSpPr>
          <p:cNvPr id="455" name="Shape 455"/>
          <p:cNvSpPr txBox="1"/>
          <p:nvPr/>
        </p:nvSpPr>
        <p:spPr>
          <a:xfrm>
            <a:off x="1224175" y="3055575"/>
            <a:ext cx="1021500" cy="383400"/>
          </a:xfrm>
          <a:prstGeom prst="rect">
            <a:avLst/>
          </a:prstGeom>
          <a:noFill/>
          <a:ln>
            <a:noFill/>
          </a:ln>
        </p:spPr>
        <p:txBody>
          <a:bodyPr lIns="91425" tIns="91425" rIns="91425" bIns="91425" anchor="ctr" anchorCtr="0">
            <a:noAutofit/>
          </a:bodyPr>
          <a:lstStyle/>
          <a:p>
            <a:pPr lvl="0" rtl="0">
              <a:spcBef>
                <a:spcPts val="0"/>
              </a:spcBef>
              <a:buNone/>
            </a:pPr>
            <a:r>
              <a:rPr lang="en"/>
              <a:t>Munge</a:t>
            </a:r>
          </a:p>
          <a:p>
            <a:pPr lvl="0" rtl="0">
              <a:spcBef>
                <a:spcPts val="0"/>
              </a:spcBef>
              <a:buNone/>
            </a:pPr>
            <a:r>
              <a:rPr lang="en"/>
              <a:t>&amp; Wrangle </a:t>
            </a:r>
          </a:p>
        </p:txBody>
      </p:sp>
      <p:sp>
        <p:nvSpPr>
          <p:cNvPr id="456" name="Shape 456"/>
          <p:cNvSpPr txBox="1"/>
          <p:nvPr/>
        </p:nvSpPr>
        <p:spPr>
          <a:xfrm>
            <a:off x="2256675" y="3780500"/>
            <a:ext cx="913500" cy="274800"/>
          </a:xfrm>
          <a:prstGeom prst="rect">
            <a:avLst/>
          </a:prstGeom>
          <a:noFill/>
          <a:ln>
            <a:noFill/>
          </a:ln>
        </p:spPr>
        <p:txBody>
          <a:bodyPr lIns="91425" tIns="91425" rIns="91425" bIns="91425" anchor="ctr" anchorCtr="0">
            <a:noAutofit/>
          </a:bodyPr>
          <a:lstStyle/>
          <a:p>
            <a:pPr lvl="0" rtl="0">
              <a:spcBef>
                <a:spcPts val="0"/>
              </a:spcBef>
              <a:buNone/>
            </a:pPr>
            <a:r>
              <a:rPr lang="en"/>
              <a:t>Visualise </a:t>
            </a:r>
          </a:p>
        </p:txBody>
      </p:sp>
      <p:sp>
        <p:nvSpPr>
          <p:cNvPr id="457" name="Shape 457"/>
          <p:cNvSpPr txBox="1"/>
          <p:nvPr/>
        </p:nvSpPr>
        <p:spPr>
          <a:xfrm>
            <a:off x="3162525" y="3075200"/>
            <a:ext cx="864900" cy="383400"/>
          </a:xfrm>
          <a:prstGeom prst="rect">
            <a:avLst/>
          </a:prstGeom>
          <a:noFill/>
          <a:ln>
            <a:noFill/>
          </a:ln>
        </p:spPr>
        <p:txBody>
          <a:bodyPr lIns="91425" tIns="91425" rIns="91425" bIns="91425" anchor="ctr" anchorCtr="0">
            <a:noAutofit/>
          </a:bodyPr>
          <a:lstStyle/>
          <a:p>
            <a:pPr lvl="0" rtl="0">
              <a:spcBef>
                <a:spcPts val="0"/>
              </a:spcBef>
              <a:buNone/>
            </a:pPr>
            <a:r>
              <a:rPr lang="en"/>
              <a:t>Analyse</a:t>
            </a:r>
          </a:p>
          <a:p>
            <a:pPr lvl="0" rtl="0">
              <a:spcBef>
                <a:spcPts val="0"/>
              </a:spcBef>
              <a:buNone/>
            </a:pPr>
            <a:r>
              <a:rPr lang="en"/>
              <a:t>&amp; Model </a:t>
            </a:r>
          </a:p>
        </p:txBody>
      </p:sp>
      <p:sp>
        <p:nvSpPr>
          <p:cNvPr id="458" name="Shape 458"/>
          <p:cNvSpPr/>
          <p:nvPr/>
        </p:nvSpPr>
        <p:spPr>
          <a:xfrm>
            <a:off x="5635300" y="3584850"/>
            <a:ext cx="1625100" cy="1093500"/>
          </a:xfrm>
          <a:prstGeom prst="homePlate">
            <a:avLst>
              <a:gd name="adj" fmla="val 50000"/>
            </a:avLst>
          </a:prstGeom>
          <a:solidFill>
            <a:srgbClr val="88398A"/>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solidFill>
                  <a:srgbClr val="CCCCCC"/>
                </a:solidFill>
              </a:rPr>
              <a:t>Effectively: </a:t>
            </a:r>
          </a:p>
          <a:p>
            <a:pPr lvl="0" rtl="0">
              <a:spcBef>
                <a:spcPts val="0"/>
              </a:spcBef>
              <a:buClr>
                <a:schemeClr val="dk1"/>
              </a:buClr>
              <a:buFont typeface="Arial"/>
              <a:buNone/>
            </a:pPr>
            <a:r>
              <a:rPr lang="en">
                <a:solidFill>
                  <a:schemeClr val="lt1"/>
                </a:solidFill>
              </a:rPr>
              <a:t>-inform/affect</a:t>
            </a:r>
          </a:p>
          <a:p>
            <a:pPr lvl="0" rtl="0">
              <a:spcBef>
                <a:spcPts val="0"/>
              </a:spcBef>
              <a:buClr>
                <a:schemeClr val="dk1"/>
              </a:buClr>
              <a:buFont typeface="Arial"/>
              <a:buNone/>
            </a:pPr>
            <a:r>
              <a:rPr lang="en">
                <a:solidFill>
                  <a:schemeClr val="lt1"/>
                </a:solidFill>
              </a:rPr>
              <a:t>-communicate</a:t>
            </a:r>
          </a:p>
          <a:p>
            <a:pPr lvl="0" rtl="0">
              <a:spcBef>
                <a:spcPts val="0"/>
              </a:spcBef>
              <a:buClr>
                <a:schemeClr val="dk1"/>
              </a:buClr>
              <a:buFont typeface="Arial"/>
              <a:buNone/>
            </a:pPr>
            <a:r>
              <a:rPr lang="en">
                <a:solidFill>
                  <a:schemeClr val="lt1"/>
                </a:solidFill>
              </a:rPr>
              <a:t>-implement</a:t>
            </a:r>
          </a:p>
          <a:p>
            <a:pPr lvl="0" rtl="0">
              <a:spcBef>
                <a:spcPts val="0"/>
              </a:spcBef>
              <a:buClr>
                <a:schemeClr val="dk1"/>
              </a:buClr>
              <a:buFont typeface="Arial"/>
              <a:buNone/>
            </a:pPr>
            <a:r>
              <a:rPr lang="en">
                <a:solidFill>
                  <a:schemeClr val="lt1"/>
                </a:solidFill>
              </a:rPr>
              <a:t>-get adoption</a:t>
            </a:r>
          </a:p>
        </p:txBody>
      </p:sp>
      <p:pic>
        <p:nvPicPr>
          <p:cNvPr id="459" name="Shape 459"/>
          <p:cNvPicPr preferRelativeResize="0"/>
          <p:nvPr/>
        </p:nvPicPr>
        <p:blipFill>
          <a:blip r:embed="rId3">
            <a:alphaModFix/>
          </a:blip>
          <a:stretch>
            <a:fillRect/>
          </a:stretch>
        </p:blipFill>
        <p:spPr>
          <a:xfrm>
            <a:off x="0" y="4849325"/>
            <a:ext cx="838200" cy="295275"/>
          </a:xfrm>
          <a:prstGeom prst="rect">
            <a:avLst/>
          </a:prstGeom>
          <a:noFill/>
          <a:ln>
            <a:noFill/>
          </a:ln>
        </p:spPr>
      </p:pic>
      <p:sp>
        <p:nvSpPr>
          <p:cNvPr id="460" name="Shape 460"/>
          <p:cNvSpPr/>
          <p:nvPr/>
        </p:nvSpPr>
        <p:spPr>
          <a:xfrm>
            <a:off x="2103075" y="2753300"/>
            <a:ext cx="1149900" cy="1027200"/>
          </a:xfrm>
          <a:prstGeom prst="quadArrowCallout">
            <a:avLst>
              <a:gd name="adj1" fmla="val 18515"/>
              <a:gd name="adj2" fmla="val 18515"/>
              <a:gd name="adj3" fmla="val 18515"/>
              <a:gd name="adj4" fmla="val 48123"/>
            </a:avLst>
          </a:prstGeom>
          <a:solidFill>
            <a:schemeClr val="accent3"/>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461" name="Shape 461"/>
          <p:cNvSpPr txBox="1"/>
          <p:nvPr/>
        </p:nvSpPr>
        <p:spPr>
          <a:xfrm>
            <a:off x="2389200" y="3148075"/>
            <a:ext cx="567000" cy="214500"/>
          </a:xfrm>
          <a:prstGeom prst="rect">
            <a:avLst/>
          </a:prstGeom>
          <a:noFill/>
          <a:ln>
            <a:noFill/>
          </a:ln>
        </p:spPr>
        <p:txBody>
          <a:bodyPr lIns="91425" tIns="91425" rIns="91425" bIns="91425" anchor="ctr" anchorCtr="0">
            <a:noAutofit/>
          </a:bodyPr>
          <a:lstStyle/>
          <a:p>
            <a:pPr lvl="0" rtl="0">
              <a:spcBef>
                <a:spcPts val="0"/>
              </a:spcBef>
              <a:buNone/>
            </a:pPr>
            <a:r>
              <a:rPr lang="en">
                <a:solidFill>
                  <a:schemeClr val="lt1"/>
                </a:solidFill>
              </a:rPr>
              <a:t>Data</a:t>
            </a:r>
          </a:p>
        </p:txBody>
      </p:sp>
      <p:sp>
        <p:nvSpPr>
          <p:cNvPr id="462" name="Shape 462"/>
          <p:cNvSpPr/>
          <p:nvPr/>
        </p:nvSpPr>
        <p:spPr>
          <a:xfrm>
            <a:off x="7016150" y="3584849"/>
            <a:ext cx="1103975" cy="1162080"/>
          </a:xfrm>
          <a:prstGeom prst="irregularSeal1">
            <a:avLst/>
          </a:prstGeom>
          <a:solidFill>
            <a:srgbClr val="D9D2E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000" b="1">
                <a:solidFill>
                  <a:srgbClr val="333333"/>
                </a:solidFill>
              </a:rPr>
              <a:t>Impact</a:t>
            </a:r>
          </a:p>
        </p:txBody>
      </p:sp>
      <p:sp>
        <p:nvSpPr>
          <p:cNvPr id="463" name="Shape 463"/>
          <p:cNvSpPr txBox="1">
            <a:spLocks noGrp="1"/>
          </p:cNvSpPr>
          <p:nvPr>
            <p:ph type="title"/>
          </p:nvPr>
        </p:nvSpPr>
        <p:spPr>
          <a:xfrm>
            <a:off x="692025" y="422500"/>
            <a:ext cx="7504800" cy="566100"/>
          </a:xfrm>
          <a:prstGeom prst="rect">
            <a:avLst/>
          </a:prstGeom>
        </p:spPr>
        <p:txBody>
          <a:bodyPr lIns="91425" tIns="91425" rIns="91425" bIns="91425" anchor="t" anchorCtr="0">
            <a:noAutofit/>
          </a:bodyPr>
          <a:lstStyle/>
          <a:p>
            <a:pPr lvl="0" rtl="0">
              <a:spcBef>
                <a:spcPts val="0"/>
              </a:spcBef>
              <a:buNone/>
            </a:pPr>
            <a:r>
              <a:rPr lang="en">
                <a:solidFill>
                  <a:srgbClr val="88398A"/>
                </a:solidFill>
              </a:rPr>
              <a:t>Data Science - Workflow</a:t>
            </a:r>
          </a:p>
        </p:txBody>
      </p:sp>
      <p:sp>
        <p:nvSpPr>
          <p:cNvPr id="464" name="Shape 464"/>
          <p:cNvSpPr/>
          <p:nvPr/>
        </p:nvSpPr>
        <p:spPr>
          <a:xfrm>
            <a:off x="5594875" y="1235975"/>
            <a:ext cx="2878500" cy="860700"/>
          </a:xfrm>
          <a:prstGeom prst="wedgeRoundRectCallout">
            <a:avLst>
              <a:gd name="adj1" fmla="val 47583"/>
              <a:gd name="adj2" fmla="val -111170"/>
              <a:gd name="adj3" fmla="val 0"/>
            </a:avLst>
          </a:prstGeom>
          <a:solidFill>
            <a:srgbClr val="EFEFEF"/>
          </a:solidFill>
          <a:ln w="9525" cap="flat" cmpd="sng">
            <a:solidFill>
              <a:schemeClr val="accent3"/>
            </a:solidFill>
            <a:prstDash val="solid"/>
            <a:round/>
            <a:headEnd type="none" w="med" len="med"/>
            <a:tailEnd type="none" w="med" len="med"/>
          </a:ln>
        </p:spPr>
        <p:txBody>
          <a:bodyPr lIns="91425" tIns="91425" rIns="91425" bIns="91425" anchor="ctr" anchorCtr="0">
            <a:noAutofit/>
          </a:bodyPr>
          <a:lstStyle/>
          <a:p>
            <a:pPr lvl="0" rtl="0">
              <a:spcBef>
                <a:spcPts val="0"/>
              </a:spcBef>
              <a:buClr>
                <a:schemeClr val="dk1"/>
              </a:buClr>
              <a:buSzPct val="68750"/>
              <a:buFont typeface="Arial"/>
              <a:buNone/>
            </a:pPr>
            <a:r>
              <a:rPr lang="en" sz="1600">
                <a:solidFill>
                  <a:schemeClr val="dk1"/>
                </a:solidFill>
                <a:latin typeface="Titillium Web"/>
                <a:ea typeface="Titillium Web"/>
                <a:cs typeface="Titillium Web"/>
                <a:sym typeface="Titillium Web"/>
              </a:rPr>
              <a:t>Computational data skills are Necessary but </a:t>
            </a:r>
            <a:r>
              <a:rPr lang="en" sz="1600" b="1">
                <a:solidFill>
                  <a:schemeClr val="dk1"/>
                </a:solidFill>
                <a:latin typeface="Titillium Web"/>
                <a:ea typeface="Titillium Web"/>
                <a:cs typeface="Titillium Web"/>
                <a:sym typeface="Titillium Web"/>
              </a:rPr>
              <a:t>not</a:t>
            </a:r>
            <a:r>
              <a:rPr lang="en" sz="1600">
                <a:solidFill>
                  <a:schemeClr val="dk1"/>
                </a:solidFill>
                <a:latin typeface="Titillium Web"/>
                <a:ea typeface="Titillium Web"/>
                <a:cs typeface="Titillium Web"/>
                <a:sym typeface="Titillium Web"/>
              </a:rPr>
              <a:t> Sufficient!!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pic>
        <p:nvPicPr>
          <p:cNvPr id="469" name="Shape 469"/>
          <p:cNvPicPr preferRelativeResize="0"/>
          <p:nvPr/>
        </p:nvPicPr>
        <p:blipFill rotWithShape="1">
          <a:blip r:embed="rId3">
            <a:alphaModFix/>
          </a:blip>
          <a:srcRect l="1346" t="5244" r="1054" b="1427"/>
          <a:stretch/>
        </p:blipFill>
        <p:spPr>
          <a:xfrm>
            <a:off x="3655599" y="971699"/>
            <a:ext cx="4192349" cy="3817249"/>
          </a:xfrm>
          <a:prstGeom prst="rect">
            <a:avLst/>
          </a:prstGeom>
          <a:noFill/>
          <a:ln>
            <a:noFill/>
          </a:ln>
        </p:spPr>
      </p:pic>
      <p:pic>
        <p:nvPicPr>
          <p:cNvPr id="470" name="Shape 470"/>
          <p:cNvPicPr preferRelativeResize="0"/>
          <p:nvPr/>
        </p:nvPicPr>
        <p:blipFill>
          <a:blip r:embed="rId4">
            <a:alphaModFix/>
          </a:blip>
          <a:stretch>
            <a:fillRect/>
          </a:stretch>
        </p:blipFill>
        <p:spPr>
          <a:xfrm>
            <a:off x="923725" y="1604306"/>
            <a:ext cx="2281774" cy="2552034"/>
          </a:xfrm>
          <a:prstGeom prst="rect">
            <a:avLst/>
          </a:prstGeom>
          <a:noFill/>
          <a:ln>
            <a:noFill/>
          </a:ln>
        </p:spPr>
      </p:pic>
      <p:sp>
        <p:nvSpPr>
          <p:cNvPr id="471" name="Shape 471"/>
          <p:cNvSpPr txBox="1"/>
          <p:nvPr/>
        </p:nvSpPr>
        <p:spPr>
          <a:xfrm>
            <a:off x="4095900" y="4788950"/>
            <a:ext cx="4347900" cy="229800"/>
          </a:xfrm>
          <a:prstGeom prst="rect">
            <a:avLst/>
          </a:prstGeom>
          <a:noFill/>
          <a:ln>
            <a:noFill/>
          </a:ln>
        </p:spPr>
        <p:txBody>
          <a:bodyPr lIns="91425" tIns="91425" rIns="91425" bIns="91425" anchor="ctr" anchorCtr="0">
            <a:noAutofit/>
          </a:bodyPr>
          <a:lstStyle/>
          <a:p>
            <a:pPr lvl="0" rtl="0">
              <a:spcBef>
                <a:spcPts val="0"/>
              </a:spcBef>
              <a:buNone/>
            </a:pPr>
            <a:r>
              <a:rPr lang="en" sz="800" i="1">
                <a:solidFill>
                  <a:srgbClr val="B7B7B7"/>
                </a:solidFill>
              </a:rPr>
              <a:t>http://radar.oreilly.com/2013/06/theres-more-than-one-kind-of-data-scientist.html</a:t>
            </a:r>
          </a:p>
        </p:txBody>
      </p:sp>
      <p:sp>
        <p:nvSpPr>
          <p:cNvPr id="472" name="Shape 472"/>
          <p:cNvSpPr txBox="1"/>
          <p:nvPr/>
        </p:nvSpPr>
        <p:spPr>
          <a:xfrm>
            <a:off x="923725" y="4130575"/>
            <a:ext cx="3683400" cy="287700"/>
          </a:xfrm>
          <a:prstGeom prst="rect">
            <a:avLst/>
          </a:prstGeom>
          <a:noFill/>
          <a:ln>
            <a:noFill/>
          </a:ln>
        </p:spPr>
        <p:txBody>
          <a:bodyPr lIns="91425" tIns="91425" rIns="91425" bIns="91425" anchor="ctr" anchorCtr="0">
            <a:noAutofit/>
          </a:bodyPr>
          <a:lstStyle/>
          <a:p>
            <a:pPr lvl="0" rtl="0">
              <a:spcBef>
                <a:spcPts val="0"/>
              </a:spcBef>
              <a:buNone/>
            </a:pPr>
            <a:r>
              <a:rPr lang="en" sz="800" i="1">
                <a:solidFill>
                  <a:srgbClr val="B7B7B7"/>
                </a:solidFill>
              </a:rPr>
              <a:t>https://www.mango-solutions.com/radar/</a:t>
            </a:r>
          </a:p>
        </p:txBody>
      </p:sp>
      <p:sp>
        <p:nvSpPr>
          <p:cNvPr id="473" name="Shape 473"/>
          <p:cNvSpPr txBox="1">
            <a:spLocks noGrp="1"/>
          </p:cNvSpPr>
          <p:nvPr>
            <p:ph type="title"/>
          </p:nvPr>
        </p:nvSpPr>
        <p:spPr>
          <a:xfrm>
            <a:off x="692025" y="422500"/>
            <a:ext cx="7504800" cy="857400"/>
          </a:xfrm>
          <a:prstGeom prst="rect">
            <a:avLst/>
          </a:prstGeom>
        </p:spPr>
        <p:txBody>
          <a:bodyPr lIns="91425" tIns="91425" rIns="91425" bIns="91425" anchor="t" anchorCtr="0">
            <a:noAutofit/>
          </a:bodyPr>
          <a:lstStyle/>
          <a:p>
            <a:pPr lvl="0" rtl="0">
              <a:spcBef>
                <a:spcPts val="0"/>
              </a:spcBef>
              <a:buNone/>
            </a:pPr>
            <a:r>
              <a:rPr lang="en">
                <a:solidFill>
                  <a:srgbClr val="88398A"/>
                </a:solidFill>
              </a:rPr>
              <a:t>Data Science - The Unicorn = Group of Horses</a:t>
            </a:r>
          </a:p>
        </p:txBody>
      </p:sp>
      <p:pic>
        <p:nvPicPr>
          <p:cNvPr id="474" name="Shape 474"/>
          <p:cNvPicPr preferRelativeResize="0"/>
          <p:nvPr/>
        </p:nvPicPr>
        <p:blipFill>
          <a:blip r:embed="rId5">
            <a:alphaModFix/>
          </a:blip>
          <a:stretch>
            <a:fillRect/>
          </a:stretch>
        </p:blipFill>
        <p:spPr>
          <a:xfrm>
            <a:off x="0" y="4849325"/>
            <a:ext cx="838200" cy="295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Shape 479"/>
          <p:cNvSpPr txBox="1">
            <a:spLocks noGrp="1"/>
          </p:cNvSpPr>
          <p:nvPr>
            <p:ph type="title"/>
          </p:nvPr>
        </p:nvSpPr>
        <p:spPr>
          <a:xfrm>
            <a:off x="692025" y="422500"/>
            <a:ext cx="7504800" cy="857400"/>
          </a:xfrm>
          <a:prstGeom prst="rect">
            <a:avLst/>
          </a:prstGeom>
        </p:spPr>
        <p:txBody>
          <a:bodyPr lIns="91425" tIns="91425" rIns="91425" bIns="91425" anchor="t" anchorCtr="0">
            <a:noAutofit/>
          </a:bodyPr>
          <a:lstStyle/>
          <a:p>
            <a:pPr lvl="0" rtl="0">
              <a:spcBef>
                <a:spcPts val="0"/>
              </a:spcBef>
              <a:buNone/>
            </a:pPr>
            <a:r>
              <a:rPr lang="en">
                <a:solidFill>
                  <a:srgbClr val="88398A"/>
                </a:solidFill>
              </a:rPr>
              <a:t>Data Science - The Unicorn = Group of Horses</a:t>
            </a:r>
          </a:p>
        </p:txBody>
      </p:sp>
      <p:sp>
        <p:nvSpPr>
          <p:cNvPr id="480" name="Shape 480"/>
          <p:cNvSpPr txBox="1"/>
          <p:nvPr/>
        </p:nvSpPr>
        <p:spPr>
          <a:xfrm>
            <a:off x="4891449" y="4838100"/>
            <a:ext cx="3794700" cy="229800"/>
          </a:xfrm>
          <a:prstGeom prst="rect">
            <a:avLst/>
          </a:prstGeom>
          <a:noFill/>
          <a:ln>
            <a:noFill/>
          </a:ln>
        </p:spPr>
        <p:txBody>
          <a:bodyPr lIns="91425" tIns="91425" rIns="91425" bIns="91425" anchor="ctr" anchorCtr="0">
            <a:noAutofit/>
          </a:bodyPr>
          <a:lstStyle/>
          <a:p>
            <a:pPr lvl="0" rtl="0">
              <a:spcBef>
                <a:spcPts val="0"/>
              </a:spcBef>
              <a:buNone/>
            </a:pPr>
            <a:r>
              <a:rPr lang="en" sz="800" i="1">
                <a:solidFill>
                  <a:srgbClr val="B7B7B7"/>
                </a:solidFill>
              </a:rPr>
              <a:t>http://radar.oreilly.com/2013/06/theres-more-than-one-kind-of-data-scientist.html</a:t>
            </a:r>
          </a:p>
        </p:txBody>
      </p:sp>
      <p:sp>
        <p:nvSpPr>
          <p:cNvPr id="481" name="Shape 481"/>
          <p:cNvSpPr txBox="1"/>
          <p:nvPr/>
        </p:nvSpPr>
        <p:spPr>
          <a:xfrm>
            <a:off x="411800" y="1373625"/>
            <a:ext cx="7895100" cy="3000000"/>
          </a:xfrm>
          <a:prstGeom prst="rect">
            <a:avLst/>
          </a:prstGeom>
          <a:noFill/>
          <a:ln>
            <a:noFill/>
          </a:ln>
        </p:spPr>
        <p:txBody>
          <a:bodyPr lIns="91425" tIns="91425" rIns="91425" bIns="91425" anchor="ctr" anchorCtr="0">
            <a:noAutofit/>
          </a:bodyPr>
          <a:lstStyle/>
          <a:p>
            <a:pPr marL="673100" lvl="0" indent="-317500" rtl="0">
              <a:lnSpc>
                <a:spcPct val="115000"/>
              </a:lnSpc>
              <a:spcBef>
                <a:spcPts val="600"/>
              </a:spcBef>
              <a:spcAft>
                <a:spcPts val="600"/>
              </a:spcAft>
              <a:buClr>
                <a:srgbClr val="333333"/>
              </a:buClr>
            </a:pPr>
            <a:r>
              <a:rPr lang="en" b="1">
                <a:solidFill>
                  <a:srgbClr val="88398A"/>
                </a:solidFill>
                <a:highlight>
                  <a:srgbClr val="FFFFFF"/>
                </a:highlight>
              </a:rPr>
              <a:t>Data Businesspeople</a:t>
            </a:r>
            <a:r>
              <a:rPr lang="en">
                <a:solidFill>
                  <a:srgbClr val="333333"/>
                </a:solidFill>
                <a:highlight>
                  <a:srgbClr val="FFFFFF"/>
                </a:highlight>
              </a:rPr>
              <a:t> are the product and profit-focused data scientists. They’re leaders, managers, and entrepreneurs, but with a technical bent. A common educational path is an engineering degree paired with an MBA.</a:t>
            </a:r>
          </a:p>
          <a:p>
            <a:pPr marL="673100" lvl="0" indent="-317500" rtl="0">
              <a:lnSpc>
                <a:spcPct val="115000"/>
              </a:lnSpc>
              <a:spcBef>
                <a:spcPts val="600"/>
              </a:spcBef>
              <a:spcAft>
                <a:spcPts val="600"/>
              </a:spcAft>
              <a:buClr>
                <a:srgbClr val="333333"/>
              </a:buClr>
            </a:pPr>
            <a:r>
              <a:rPr lang="en" b="1">
                <a:solidFill>
                  <a:srgbClr val="88398A"/>
                </a:solidFill>
                <a:highlight>
                  <a:srgbClr val="FFFFFF"/>
                </a:highlight>
              </a:rPr>
              <a:t>Data Creatives</a:t>
            </a:r>
            <a:r>
              <a:rPr lang="en">
                <a:solidFill>
                  <a:srgbClr val="333333"/>
                </a:solidFill>
                <a:highlight>
                  <a:srgbClr val="FFFFFF"/>
                </a:highlight>
              </a:rPr>
              <a:t> are eclectic jacks-of-all-trades, able to work with a broad range of data and tools. They may think of themselves as artists or hackers, and excel at visualization and open source technologies.</a:t>
            </a:r>
          </a:p>
          <a:p>
            <a:pPr marL="673100" lvl="0" indent="-317500" rtl="0">
              <a:lnSpc>
                <a:spcPct val="115000"/>
              </a:lnSpc>
              <a:spcBef>
                <a:spcPts val="600"/>
              </a:spcBef>
              <a:spcAft>
                <a:spcPts val="600"/>
              </a:spcAft>
              <a:buClr>
                <a:srgbClr val="333333"/>
              </a:buClr>
            </a:pPr>
            <a:r>
              <a:rPr lang="en" b="1">
                <a:solidFill>
                  <a:srgbClr val="88398A"/>
                </a:solidFill>
                <a:highlight>
                  <a:srgbClr val="FFFFFF"/>
                </a:highlight>
              </a:rPr>
              <a:t>Data Developers</a:t>
            </a:r>
            <a:r>
              <a:rPr lang="en">
                <a:solidFill>
                  <a:srgbClr val="333333"/>
                </a:solidFill>
                <a:highlight>
                  <a:srgbClr val="FFFFFF"/>
                </a:highlight>
              </a:rPr>
              <a:t> are focused on writing software to do analytic, statistical, and machine learning tasks, often in production environments. They often have computer science degrees, and often work with so-called “big data”.</a:t>
            </a:r>
          </a:p>
          <a:p>
            <a:pPr marL="673100" lvl="0" indent="-317500" rtl="0">
              <a:lnSpc>
                <a:spcPct val="115000"/>
              </a:lnSpc>
              <a:spcBef>
                <a:spcPts val="600"/>
              </a:spcBef>
              <a:spcAft>
                <a:spcPts val="600"/>
              </a:spcAft>
              <a:buClr>
                <a:srgbClr val="333333"/>
              </a:buClr>
            </a:pPr>
            <a:r>
              <a:rPr lang="en" b="1">
                <a:solidFill>
                  <a:srgbClr val="88398A"/>
                </a:solidFill>
                <a:highlight>
                  <a:srgbClr val="FFFFFF"/>
                </a:highlight>
              </a:rPr>
              <a:t>Data Researchers</a:t>
            </a:r>
            <a:r>
              <a:rPr lang="en">
                <a:solidFill>
                  <a:srgbClr val="333333"/>
                </a:solidFill>
                <a:highlight>
                  <a:srgbClr val="FFFFFF"/>
                </a:highlight>
              </a:rPr>
              <a:t> apply their scientific training, and the tools and techniques they learned in academia, to organizational data. They may have PhDs, and their creative applications of mathematical tools yields valuable insights and products.</a:t>
            </a:r>
          </a:p>
        </p:txBody>
      </p:sp>
      <p:pic>
        <p:nvPicPr>
          <p:cNvPr id="482" name="Shape 482"/>
          <p:cNvPicPr preferRelativeResize="0"/>
          <p:nvPr/>
        </p:nvPicPr>
        <p:blipFill>
          <a:blip r:embed="rId3">
            <a:alphaModFix/>
          </a:blip>
          <a:stretch>
            <a:fillRect/>
          </a:stretch>
        </p:blipFill>
        <p:spPr>
          <a:xfrm>
            <a:off x="0" y="4849325"/>
            <a:ext cx="838200" cy="295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Shape 487"/>
          <p:cNvSpPr txBox="1">
            <a:spLocks noGrp="1"/>
          </p:cNvSpPr>
          <p:nvPr>
            <p:ph type="title"/>
          </p:nvPr>
        </p:nvSpPr>
        <p:spPr>
          <a:xfrm>
            <a:off x="692025" y="346300"/>
            <a:ext cx="5617800" cy="857400"/>
          </a:xfrm>
          <a:prstGeom prst="rect">
            <a:avLst/>
          </a:prstGeom>
        </p:spPr>
        <p:txBody>
          <a:bodyPr lIns="91425" tIns="91425" rIns="91425" bIns="91425" anchor="t" anchorCtr="0">
            <a:noAutofit/>
          </a:bodyPr>
          <a:lstStyle/>
          <a:p>
            <a:pPr lvl="0" rtl="0">
              <a:spcBef>
                <a:spcPts val="0"/>
              </a:spcBef>
              <a:buNone/>
            </a:pPr>
            <a:r>
              <a:rPr lang="en">
                <a:solidFill>
                  <a:srgbClr val="88398A"/>
                </a:solidFill>
              </a:rPr>
              <a:t>Data Science Workflow</a:t>
            </a:r>
          </a:p>
        </p:txBody>
      </p:sp>
      <p:sp>
        <p:nvSpPr>
          <p:cNvPr id="488" name="Shape 488"/>
          <p:cNvSpPr/>
          <p:nvPr/>
        </p:nvSpPr>
        <p:spPr>
          <a:xfrm>
            <a:off x="162100" y="1045875"/>
            <a:ext cx="2103000" cy="1093500"/>
          </a:xfrm>
          <a:prstGeom prst="homePlate">
            <a:avLst>
              <a:gd name="adj" fmla="val 50000"/>
            </a:avLst>
          </a:prstGeom>
          <a:solidFill>
            <a:srgbClr val="88398A"/>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solidFill>
                  <a:srgbClr val="CCCCCC"/>
                </a:solidFill>
              </a:rPr>
              <a:t>Receive or Identify:</a:t>
            </a:r>
          </a:p>
          <a:p>
            <a:pPr lvl="0" rtl="0">
              <a:spcBef>
                <a:spcPts val="0"/>
              </a:spcBef>
              <a:buNone/>
            </a:pPr>
            <a:r>
              <a:rPr lang="en">
                <a:solidFill>
                  <a:srgbClr val="FFFFFF"/>
                </a:solidFill>
              </a:rPr>
              <a:t>-business problem</a:t>
            </a:r>
          </a:p>
          <a:p>
            <a:pPr lvl="0" rtl="0">
              <a:spcBef>
                <a:spcPts val="0"/>
              </a:spcBef>
              <a:buNone/>
            </a:pPr>
            <a:r>
              <a:rPr lang="en">
                <a:solidFill>
                  <a:srgbClr val="FFFFFF"/>
                </a:solidFill>
              </a:rPr>
              <a:t>-research question</a:t>
            </a:r>
          </a:p>
          <a:p>
            <a:pPr lvl="0" rtl="0">
              <a:spcBef>
                <a:spcPts val="0"/>
              </a:spcBef>
              <a:buNone/>
            </a:pPr>
            <a:r>
              <a:rPr lang="en">
                <a:solidFill>
                  <a:srgbClr val="FFFFFF"/>
                </a:solidFill>
              </a:rPr>
              <a:t>-hypothesis</a:t>
            </a:r>
          </a:p>
          <a:p>
            <a:pPr lvl="0" rtl="0">
              <a:spcBef>
                <a:spcPts val="0"/>
              </a:spcBef>
              <a:buNone/>
            </a:pPr>
            <a:r>
              <a:rPr lang="en">
                <a:solidFill>
                  <a:srgbClr val="FFFFFF"/>
                </a:solidFill>
              </a:rPr>
              <a:t>-project brief</a:t>
            </a:r>
          </a:p>
        </p:txBody>
      </p:sp>
      <p:sp>
        <p:nvSpPr>
          <p:cNvPr id="489" name="Shape 489"/>
          <p:cNvSpPr txBox="1"/>
          <p:nvPr/>
        </p:nvSpPr>
        <p:spPr>
          <a:xfrm>
            <a:off x="2315925" y="2472400"/>
            <a:ext cx="795000" cy="383400"/>
          </a:xfrm>
          <a:prstGeom prst="rect">
            <a:avLst/>
          </a:prstGeom>
          <a:noFill/>
          <a:ln>
            <a:noFill/>
          </a:ln>
        </p:spPr>
        <p:txBody>
          <a:bodyPr lIns="91425" tIns="91425" rIns="91425" bIns="91425" anchor="ctr" anchorCtr="0">
            <a:noAutofit/>
          </a:bodyPr>
          <a:lstStyle/>
          <a:p>
            <a:pPr lvl="0" rtl="0">
              <a:spcBef>
                <a:spcPts val="0"/>
              </a:spcBef>
              <a:buNone/>
            </a:pPr>
            <a:r>
              <a:rPr lang="en"/>
              <a:t>Collect </a:t>
            </a:r>
          </a:p>
        </p:txBody>
      </p:sp>
      <p:sp>
        <p:nvSpPr>
          <p:cNvPr id="490" name="Shape 490"/>
          <p:cNvSpPr/>
          <p:nvPr/>
        </p:nvSpPr>
        <p:spPr>
          <a:xfrm>
            <a:off x="3969775" y="3236675"/>
            <a:ext cx="1625100" cy="1093500"/>
          </a:xfrm>
          <a:prstGeom prst="homePlate">
            <a:avLst>
              <a:gd name="adj" fmla="val 50000"/>
            </a:avLst>
          </a:prstGeom>
          <a:solidFill>
            <a:srgbClr val="88398A"/>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Clr>
                <a:schemeClr val="dk1"/>
              </a:buClr>
              <a:buFont typeface="Arial"/>
              <a:buNone/>
            </a:pPr>
            <a:r>
              <a:rPr lang="en">
                <a:solidFill>
                  <a:srgbClr val="CCCCCC"/>
                </a:solidFill>
              </a:rPr>
              <a:t>Create:</a:t>
            </a:r>
          </a:p>
          <a:p>
            <a:pPr lvl="0" rtl="0">
              <a:spcBef>
                <a:spcPts val="0"/>
              </a:spcBef>
              <a:buClr>
                <a:schemeClr val="dk1"/>
              </a:buClr>
              <a:buFont typeface="Arial"/>
              <a:buNone/>
            </a:pPr>
            <a:r>
              <a:rPr lang="en">
                <a:solidFill>
                  <a:srgbClr val="FFFFFF"/>
                </a:solidFill>
              </a:rPr>
              <a:t>-output</a:t>
            </a:r>
          </a:p>
          <a:p>
            <a:pPr lvl="0" rtl="0">
              <a:spcBef>
                <a:spcPts val="0"/>
              </a:spcBef>
              <a:buClr>
                <a:schemeClr val="dk1"/>
              </a:buClr>
              <a:buFont typeface="Arial"/>
              <a:buNone/>
            </a:pPr>
            <a:r>
              <a:rPr lang="en">
                <a:solidFill>
                  <a:srgbClr val="FFFFFF"/>
                </a:solidFill>
              </a:rPr>
              <a:t>-insight/finding</a:t>
            </a:r>
          </a:p>
          <a:p>
            <a:pPr lvl="0" rtl="0">
              <a:spcBef>
                <a:spcPts val="0"/>
              </a:spcBef>
              <a:buClr>
                <a:schemeClr val="dk1"/>
              </a:buClr>
              <a:buFont typeface="Arial"/>
              <a:buNone/>
            </a:pPr>
            <a:r>
              <a:rPr lang="en">
                <a:solidFill>
                  <a:srgbClr val="FFFFFF"/>
                </a:solidFill>
              </a:rPr>
              <a:t>-product</a:t>
            </a:r>
          </a:p>
          <a:p>
            <a:pPr lvl="0" rtl="0">
              <a:spcBef>
                <a:spcPts val="0"/>
              </a:spcBef>
              <a:buClr>
                <a:schemeClr val="dk1"/>
              </a:buClr>
              <a:buFont typeface="Arial"/>
              <a:buNone/>
            </a:pPr>
            <a:r>
              <a:rPr lang="en">
                <a:solidFill>
                  <a:srgbClr val="FFFFFF"/>
                </a:solidFill>
              </a:rPr>
              <a:t>-deliverable</a:t>
            </a:r>
          </a:p>
        </p:txBody>
      </p:sp>
      <p:sp>
        <p:nvSpPr>
          <p:cNvPr id="491" name="Shape 491"/>
          <p:cNvSpPr/>
          <p:nvPr/>
        </p:nvSpPr>
        <p:spPr>
          <a:xfrm>
            <a:off x="1600425" y="2172262"/>
            <a:ext cx="864900" cy="452100"/>
          </a:xfrm>
          <a:prstGeom prst="homePlate">
            <a:avLst>
              <a:gd name="adj" fmla="val 50000"/>
            </a:avLst>
          </a:prstGeom>
          <a:solidFill>
            <a:srgbClr val="88398A"/>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solidFill>
                  <a:srgbClr val="FFFFFF"/>
                </a:solidFill>
              </a:rPr>
              <a:t>Design Work</a:t>
            </a:r>
          </a:p>
        </p:txBody>
      </p:sp>
      <p:sp>
        <p:nvSpPr>
          <p:cNvPr id="492" name="Shape 492"/>
          <p:cNvSpPr/>
          <p:nvPr/>
        </p:nvSpPr>
        <p:spPr>
          <a:xfrm>
            <a:off x="7998250" y="4261750"/>
            <a:ext cx="1021500" cy="566100"/>
          </a:xfrm>
          <a:prstGeom prst="homePlate">
            <a:avLst>
              <a:gd name="adj" fmla="val 50000"/>
            </a:avLst>
          </a:prstGeom>
          <a:solidFill>
            <a:srgbClr val="88398A"/>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solidFill>
                  <a:srgbClr val="FFFFFF"/>
                </a:solidFill>
              </a:rPr>
              <a:t>Evaluate Impact</a:t>
            </a:r>
          </a:p>
        </p:txBody>
      </p:sp>
      <p:sp>
        <p:nvSpPr>
          <p:cNvPr id="493" name="Shape 493"/>
          <p:cNvSpPr txBox="1"/>
          <p:nvPr/>
        </p:nvSpPr>
        <p:spPr>
          <a:xfrm>
            <a:off x="1224175" y="3055575"/>
            <a:ext cx="1021500" cy="383400"/>
          </a:xfrm>
          <a:prstGeom prst="rect">
            <a:avLst/>
          </a:prstGeom>
          <a:noFill/>
          <a:ln>
            <a:noFill/>
          </a:ln>
        </p:spPr>
        <p:txBody>
          <a:bodyPr lIns="91425" tIns="91425" rIns="91425" bIns="91425" anchor="ctr" anchorCtr="0">
            <a:noAutofit/>
          </a:bodyPr>
          <a:lstStyle/>
          <a:p>
            <a:pPr lvl="0" rtl="0">
              <a:spcBef>
                <a:spcPts val="0"/>
              </a:spcBef>
              <a:buNone/>
            </a:pPr>
            <a:r>
              <a:rPr lang="en"/>
              <a:t>Munge</a:t>
            </a:r>
          </a:p>
          <a:p>
            <a:pPr lvl="0" rtl="0">
              <a:spcBef>
                <a:spcPts val="0"/>
              </a:spcBef>
              <a:buNone/>
            </a:pPr>
            <a:r>
              <a:rPr lang="en"/>
              <a:t>&amp; Wrangle </a:t>
            </a:r>
          </a:p>
        </p:txBody>
      </p:sp>
      <p:sp>
        <p:nvSpPr>
          <p:cNvPr id="494" name="Shape 494"/>
          <p:cNvSpPr txBox="1"/>
          <p:nvPr/>
        </p:nvSpPr>
        <p:spPr>
          <a:xfrm>
            <a:off x="2256675" y="3780500"/>
            <a:ext cx="913500" cy="274800"/>
          </a:xfrm>
          <a:prstGeom prst="rect">
            <a:avLst/>
          </a:prstGeom>
          <a:noFill/>
          <a:ln>
            <a:noFill/>
          </a:ln>
        </p:spPr>
        <p:txBody>
          <a:bodyPr lIns="91425" tIns="91425" rIns="91425" bIns="91425" anchor="ctr" anchorCtr="0">
            <a:noAutofit/>
          </a:bodyPr>
          <a:lstStyle/>
          <a:p>
            <a:pPr lvl="0" rtl="0">
              <a:spcBef>
                <a:spcPts val="0"/>
              </a:spcBef>
              <a:buNone/>
            </a:pPr>
            <a:r>
              <a:rPr lang="en"/>
              <a:t>Visualise </a:t>
            </a:r>
          </a:p>
        </p:txBody>
      </p:sp>
      <p:sp>
        <p:nvSpPr>
          <p:cNvPr id="495" name="Shape 495"/>
          <p:cNvSpPr txBox="1"/>
          <p:nvPr/>
        </p:nvSpPr>
        <p:spPr>
          <a:xfrm>
            <a:off x="3162525" y="3075200"/>
            <a:ext cx="864900" cy="383400"/>
          </a:xfrm>
          <a:prstGeom prst="rect">
            <a:avLst/>
          </a:prstGeom>
          <a:noFill/>
          <a:ln>
            <a:noFill/>
          </a:ln>
        </p:spPr>
        <p:txBody>
          <a:bodyPr lIns="91425" tIns="91425" rIns="91425" bIns="91425" anchor="ctr" anchorCtr="0">
            <a:noAutofit/>
          </a:bodyPr>
          <a:lstStyle/>
          <a:p>
            <a:pPr lvl="0" rtl="0">
              <a:spcBef>
                <a:spcPts val="0"/>
              </a:spcBef>
              <a:buNone/>
            </a:pPr>
            <a:r>
              <a:rPr lang="en"/>
              <a:t>Analyse</a:t>
            </a:r>
          </a:p>
          <a:p>
            <a:pPr lvl="0" rtl="0">
              <a:spcBef>
                <a:spcPts val="0"/>
              </a:spcBef>
              <a:buNone/>
            </a:pPr>
            <a:r>
              <a:rPr lang="en"/>
              <a:t>&amp; Model </a:t>
            </a:r>
          </a:p>
        </p:txBody>
      </p:sp>
      <p:sp>
        <p:nvSpPr>
          <p:cNvPr id="496" name="Shape 496"/>
          <p:cNvSpPr/>
          <p:nvPr/>
        </p:nvSpPr>
        <p:spPr>
          <a:xfrm>
            <a:off x="5635300" y="3584850"/>
            <a:ext cx="1625100" cy="1093500"/>
          </a:xfrm>
          <a:prstGeom prst="homePlate">
            <a:avLst>
              <a:gd name="adj" fmla="val 50000"/>
            </a:avLst>
          </a:prstGeom>
          <a:solidFill>
            <a:srgbClr val="88398A"/>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solidFill>
                  <a:srgbClr val="CCCCCC"/>
                </a:solidFill>
              </a:rPr>
              <a:t>Effectively: </a:t>
            </a:r>
          </a:p>
          <a:p>
            <a:pPr lvl="0" rtl="0">
              <a:spcBef>
                <a:spcPts val="0"/>
              </a:spcBef>
              <a:buClr>
                <a:schemeClr val="dk1"/>
              </a:buClr>
              <a:buFont typeface="Arial"/>
              <a:buNone/>
            </a:pPr>
            <a:r>
              <a:rPr lang="en">
                <a:solidFill>
                  <a:schemeClr val="lt1"/>
                </a:solidFill>
              </a:rPr>
              <a:t>-inform/affect</a:t>
            </a:r>
          </a:p>
          <a:p>
            <a:pPr lvl="0" rtl="0">
              <a:spcBef>
                <a:spcPts val="0"/>
              </a:spcBef>
              <a:buClr>
                <a:schemeClr val="dk1"/>
              </a:buClr>
              <a:buFont typeface="Arial"/>
              <a:buNone/>
            </a:pPr>
            <a:r>
              <a:rPr lang="en">
                <a:solidFill>
                  <a:schemeClr val="lt1"/>
                </a:solidFill>
              </a:rPr>
              <a:t>-communicate</a:t>
            </a:r>
          </a:p>
          <a:p>
            <a:pPr lvl="0" rtl="0">
              <a:spcBef>
                <a:spcPts val="0"/>
              </a:spcBef>
              <a:buClr>
                <a:schemeClr val="dk1"/>
              </a:buClr>
              <a:buFont typeface="Arial"/>
              <a:buNone/>
            </a:pPr>
            <a:r>
              <a:rPr lang="en">
                <a:solidFill>
                  <a:schemeClr val="lt1"/>
                </a:solidFill>
              </a:rPr>
              <a:t>-implement</a:t>
            </a:r>
          </a:p>
          <a:p>
            <a:pPr lvl="0" rtl="0">
              <a:spcBef>
                <a:spcPts val="0"/>
              </a:spcBef>
              <a:buClr>
                <a:schemeClr val="dk1"/>
              </a:buClr>
              <a:buFont typeface="Arial"/>
              <a:buNone/>
            </a:pPr>
            <a:r>
              <a:rPr lang="en">
                <a:solidFill>
                  <a:schemeClr val="lt1"/>
                </a:solidFill>
              </a:rPr>
              <a:t>-get adoption</a:t>
            </a:r>
          </a:p>
        </p:txBody>
      </p:sp>
      <p:sp>
        <p:nvSpPr>
          <p:cNvPr id="497" name="Shape 497"/>
          <p:cNvSpPr txBox="1"/>
          <p:nvPr/>
        </p:nvSpPr>
        <p:spPr>
          <a:xfrm>
            <a:off x="8272337" y="3620600"/>
            <a:ext cx="837900" cy="566100"/>
          </a:xfrm>
          <a:prstGeom prst="rect">
            <a:avLst/>
          </a:prstGeom>
          <a:noFill/>
          <a:ln>
            <a:noFill/>
          </a:ln>
        </p:spPr>
        <p:txBody>
          <a:bodyPr lIns="91425" tIns="91425" rIns="91425" bIns="91425" anchor="t" anchorCtr="0">
            <a:noAutofit/>
          </a:bodyPr>
          <a:lstStyle/>
          <a:p>
            <a:pPr lvl="0" rtl="0">
              <a:spcBef>
                <a:spcPts val="0"/>
              </a:spcBef>
              <a:buNone/>
            </a:pPr>
            <a:r>
              <a:rPr lang="en" sz="1000" i="1">
                <a:solidFill>
                  <a:srgbClr val="687687"/>
                </a:solidFill>
              </a:rPr>
              <a:t>Data Business</a:t>
            </a:r>
          </a:p>
          <a:p>
            <a:pPr lvl="0" rtl="0">
              <a:spcBef>
                <a:spcPts val="0"/>
              </a:spcBef>
              <a:buNone/>
            </a:pPr>
            <a:r>
              <a:rPr lang="en" sz="1000" i="1">
                <a:solidFill>
                  <a:srgbClr val="687687"/>
                </a:solidFill>
              </a:rPr>
              <a:t>person</a:t>
            </a:r>
          </a:p>
        </p:txBody>
      </p:sp>
      <p:sp>
        <p:nvSpPr>
          <p:cNvPr id="498" name="Shape 498"/>
          <p:cNvSpPr txBox="1"/>
          <p:nvPr/>
        </p:nvSpPr>
        <p:spPr>
          <a:xfrm>
            <a:off x="5871187" y="2949975"/>
            <a:ext cx="837900" cy="566100"/>
          </a:xfrm>
          <a:prstGeom prst="rect">
            <a:avLst/>
          </a:prstGeom>
          <a:noFill/>
          <a:ln>
            <a:noFill/>
          </a:ln>
        </p:spPr>
        <p:txBody>
          <a:bodyPr lIns="91425" tIns="91425" rIns="91425" bIns="91425" anchor="t" anchorCtr="0">
            <a:noAutofit/>
          </a:bodyPr>
          <a:lstStyle/>
          <a:p>
            <a:pPr lvl="0" rtl="0">
              <a:spcBef>
                <a:spcPts val="0"/>
              </a:spcBef>
              <a:buNone/>
            </a:pPr>
            <a:r>
              <a:rPr lang="en" sz="1000" i="1">
                <a:solidFill>
                  <a:srgbClr val="687687"/>
                </a:solidFill>
              </a:rPr>
              <a:t>Data Business</a:t>
            </a:r>
          </a:p>
          <a:p>
            <a:pPr lvl="0" rtl="0">
              <a:spcBef>
                <a:spcPts val="0"/>
              </a:spcBef>
              <a:buNone/>
            </a:pPr>
            <a:r>
              <a:rPr lang="en" sz="1000" i="1">
                <a:solidFill>
                  <a:srgbClr val="687687"/>
                </a:solidFill>
              </a:rPr>
              <a:t>person</a:t>
            </a:r>
          </a:p>
        </p:txBody>
      </p:sp>
      <p:sp>
        <p:nvSpPr>
          <p:cNvPr id="499" name="Shape 499"/>
          <p:cNvSpPr txBox="1"/>
          <p:nvPr/>
        </p:nvSpPr>
        <p:spPr>
          <a:xfrm>
            <a:off x="3668275" y="2036700"/>
            <a:ext cx="1021500" cy="785400"/>
          </a:xfrm>
          <a:prstGeom prst="rect">
            <a:avLst/>
          </a:prstGeom>
          <a:noFill/>
          <a:ln>
            <a:noFill/>
          </a:ln>
        </p:spPr>
        <p:txBody>
          <a:bodyPr lIns="91425" tIns="91425" rIns="91425" bIns="91425" anchor="t" anchorCtr="0">
            <a:noAutofit/>
          </a:bodyPr>
          <a:lstStyle/>
          <a:p>
            <a:pPr lvl="0" rtl="0">
              <a:spcBef>
                <a:spcPts val="0"/>
              </a:spcBef>
              <a:buNone/>
            </a:pPr>
            <a:r>
              <a:rPr lang="en" sz="1000" i="1">
                <a:solidFill>
                  <a:srgbClr val="687687"/>
                </a:solidFill>
              </a:rPr>
              <a:t>Data Researcher/</a:t>
            </a:r>
          </a:p>
          <a:p>
            <a:pPr lvl="0" rtl="0">
              <a:spcBef>
                <a:spcPts val="0"/>
              </a:spcBef>
              <a:buNone/>
            </a:pPr>
            <a:r>
              <a:rPr lang="en" sz="1000" i="1">
                <a:solidFill>
                  <a:srgbClr val="687687"/>
                </a:solidFill>
              </a:rPr>
              <a:t>Creative/</a:t>
            </a:r>
          </a:p>
          <a:p>
            <a:pPr lvl="0" rtl="0">
              <a:spcBef>
                <a:spcPts val="0"/>
              </a:spcBef>
              <a:buNone/>
            </a:pPr>
            <a:r>
              <a:rPr lang="en" sz="1000" i="1">
                <a:solidFill>
                  <a:srgbClr val="687687"/>
                </a:solidFill>
              </a:rPr>
              <a:t>Developer</a:t>
            </a:r>
          </a:p>
        </p:txBody>
      </p:sp>
      <p:sp>
        <p:nvSpPr>
          <p:cNvPr id="500" name="Shape 500"/>
          <p:cNvSpPr txBox="1"/>
          <p:nvPr/>
        </p:nvSpPr>
        <p:spPr>
          <a:xfrm>
            <a:off x="2446562" y="1524500"/>
            <a:ext cx="837900" cy="566100"/>
          </a:xfrm>
          <a:prstGeom prst="rect">
            <a:avLst/>
          </a:prstGeom>
          <a:noFill/>
          <a:ln>
            <a:noFill/>
          </a:ln>
        </p:spPr>
        <p:txBody>
          <a:bodyPr lIns="91425" tIns="91425" rIns="91425" bIns="91425" anchor="t" anchorCtr="0">
            <a:noAutofit/>
          </a:bodyPr>
          <a:lstStyle/>
          <a:p>
            <a:pPr lvl="0" rtl="0">
              <a:spcBef>
                <a:spcPts val="0"/>
              </a:spcBef>
              <a:buNone/>
            </a:pPr>
            <a:r>
              <a:rPr lang="en" sz="1000" i="1">
                <a:solidFill>
                  <a:srgbClr val="687687"/>
                </a:solidFill>
              </a:rPr>
              <a:t>Data Business</a:t>
            </a:r>
          </a:p>
          <a:p>
            <a:pPr lvl="0" rtl="0">
              <a:spcBef>
                <a:spcPts val="0"/>
              </a:spcBef>
              <a:buNone/>
            </a:pPr>
            <a:r>
              <a:rPr lang="en" sz="1000" i="1">
                <a:solidFill>
                  <a:srgbClr val="687687"/>
                </a:solidFill>
              </a:rPr>
              <a:t>person</a:t>
            </a:r>
          </a:p>
        </p:txBody>
      </p:sp>
      <p:pic>
        <p:nvPicPr>
          <p:cNvPr id="501" name="Shape 501"/>
          <p:cNvPicPr preferRelativeResize="0"/>
          <p:nvPr/>
        </p:nvPicPr>
        <p:blipFill>
          <a:blip r:embed="rId3">
            <a:alphaModFix/>
          </a:blip>
          <a:stretch>
            <a:fillRect/>
          </a:stretch>
        </p:blipFill>
        <p:spPr>
          <a:xfrm>
            <a:off x="0" y="4849325"/>
            <a:ext cx="838200" cy="295275"/>
          </a:xfrm>
          <a:prstGeom prst="rect">
            <a:avLst/>
          </a:prstGeom>
          <a:noFill/>
          <a:ln>
            <a:noFill/>
          </a:ln>
        </p:spPr>
      </p:pic>
      <p:sp>
        <p:nvSpPr>
          <p:cNvPr id="502" name="Shape 502"/>
          <p:cNvSpPr/>
          <p:nvPr/>
        </p:nvSpPr>
        <p:spPr>
          <a:xfrm>
            <a:off x="2103075" y="2753300"/>
            <a:ext cx="1149900" cy="1027200"/>
          </a:xfrm>
          <a:prstGeom prst="quadArrowCallout">
            <a:avLst>
              <a:gd name="adj1" fmla="val 18515"/>
              <a:gd name="adj2" fmla="val 18515"/>
              <a:gd name="adj3" fmla="val 18515"/>
              <a:gd name="adj4" fmla="val 48123"/>
            </a:avLst>
          </a:prstGeom>
          <a:solidFill>
            <a:srgbClr val="88398A"/>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solidFill>
                <a:srgbClr val="FFFFFF"/>
              </a:solidFill>
            </a:endParaRPr>
          </a:p>
        </p:txBody>
      </p:sp>
      <p:sp>
        <p:nvSpPr>
          <p:cNvPr id="503" name="Shape 503"/>
          <p:cNvSpPr txBox="1"/>
          <p:nvPr/>
        </p:nvSpPr>
        <p:spPr>
          <a:xfrm>
            <a:off x="2389200" y="3148075"/>
            <a:ext cx="567000" cy="214500"/>
          </a:xfrm>
          <a:prstGeom prst="rect">
            <a:avLst/>
          </a:prstGeom>
          <a:solidFill>
            <a:srgbClr val="88398A"/>
          </a:solidFill>
          <a:ln>
            <a:noFill/>
          </a:ln>
        </p:spPr>
        <p:txBody>
          <a:bodyPr lIns="91425" tIns="91425" rIns="91425" bIns="91425" anchor="ctr" anchorCtr="0">
            <a:noAutofit/>
          </a:bodyPr>
          <a:lstStyle/>
          <a:p>
            <a:pPr lvl="0" rtl="0">
              <a:spcBef>
                <a:spcPts val="0"/>
              </a:spcBef>
              <a:buNone/>
            </a:pPr>
            <a:r>
              <a:rPr lang="en">
                <a:solidFill>
                  <a:srgbClr val="FFFFFF"/>
                </a:solidFill>
              </a:rPr>
              <a:t>Data</a:t>
            </a:r>
          </a:p>
        </p:txBody>
      </p:sp>
      <p:grpSp>
        <p:nvGrpSpPr>
          <p:cNvPr id="504" name="Shape 504"/>
          <p:cNvGrpSpPr/>
          <p:nvPr/>
        </p:nvGrpSpPr>
        <p:grpSpPr>
          <a:xfrm>
            <a:off x="2339332" y="1593521"/>
            <a:ext cx="177144" cy="504810"/>
            <a:chOff x="4071800" y="2269925"/>
            <a:chExt cx="172925" cy="502950"/>
          </a:xfrm>
        </p:grpSpPr>
        <p:sp>
          <p:nvSpPr>
            <p:cNvPr id="505" name="Shape 505"/>
            <p:cNvSpPr/>
            <p:nvPr/>
          </p:nvSpPr>
          <p:spPr>
            <a:xfrm>
              <a:off x="4118075" y="2269925"/>
              <a:ext cx="80375" cy="91350"/>
            </a:xfrm>
            <a:custGeom>
              <a:avLst/>
              <a:gdLst/>
              <a:ahLst/>
              <a:cxnLst/>
              <a:rect l="0" t="0" r="0" b="0"/>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06" name="Shape 506"/>
            <p:cNvSpPr/>
            <p:nvPr/>
          </p:nvSpPr>
          <p:spPr>
            <a:xfrm>
              <a:off x="4071800" y="2372825"/>
              <a:ext cx="172925" cy="400050"/>
            </a:xfrm>
            <a:custGeom>
              <a:avLst/>
              <a:gdLst/>
              <a:ahLst/>
              <a:cxnLst/>
              <a:rect l="0" t="0" r="0" b="0"/>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07" name="Shape 507"/>
          <p:cNvGrpSpPr/>
          <p:nvPr/>
        </p:nvGrpSpPr>
        <p:grpSpPr>
          <a:xfrm>
            <a:off x="3547232" y="2194871"/>
            <a:ext cx="177144" cy="504810"/>
            <a:chOff x="4071800" y="2269925"/>
            <a:chExt cx="172925" cy="502950"/>
          </a:xfrm>
        </p:grpSpPr>
        <p:sp>
          <p:nvSpPr>
            <p:cNvPr id="508" name="Shape 508"/>
            <p:cNvSpPr/>
            <p:nvPr/>
          </p:nvSpPr>
          <p:spPr>
            <a:xfrm>
              <a:off x="4118075" y="2269925"/>
              <a:ext cx="80375" cy="91350"/>
            </a:xfrm>
            <a:custGeom>
              <a:avLst/>
              <a:gdLst/>
              <a:ahLst/>
              <a:cxnLst/>
              <a:rect l="0" t="0" r="0" b="0"/>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09" name="Shape 509"/>
            <p:cNvSpPr/>
            <p:nvPr/>
          </p:nvSpPr>
          <p:spPr>
            <a:xfrm>
              <a:off x="4071800" y="2372825"/>
              <a:ext cx="172925" cy="400050"/>
            </a:xfrm>
            <a:custGeom>
              <a:avLst/>
              <a:gdLst/>
              <a:ahLst/>
              <a:cxnLst/>
              <a:rect l="0" t="0" r="0" b="0"/>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10" name="Shape 510"/>
          <p:cNvGrpSpPr/>
          <p:nvPr/>
        </p:nvGrpSpPr>
        <p:grpSpPr>
          <a:xfrm>
            <a:off x="5755407" y="3016821"/>
            <a:ext cx="177144" cy="504810"/>
            <a:chOff x="4071800" y="2269925"/>
            <a:chExt cx="172925" cy="502950"/>
          </a:xfrm>
        </p:grpSpPr>
        <p:sp>
          <p:nvSpPr>
            <p:cNvPr id="511" name="Shape 511"/>
            <p:cNvSpPr/>
            <p:nvPr/>
          </p:nvSpPr>
          <p:spPr>
            <a:xfrm>
              <a:off x="4118075" y="2269925"/>
              <a:ext cx="80375" cy="91350"/>
            </a:xfrm>
            <a:custGeom>
              <a:avLst/>
              <a:gdLst/>
              <a:ahLst/>
              <a:cxnLst/>
              <a:rect l="0" t="0" r="0" b="0"/>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2" name="Shape 512"/>
            <p:cNvSpPr/>
            <p:nvPr/>
          </p:nvSpPr>
          <p:spPr>
            <a:xfrm>
              <a:off x="4071800" y="2372825"/>
              <a:ext cx="172925" cy="400050"/>
            </a:xfrm>
            <a:custGeom>
              <a:avLst/>
              <a:gdLst/>
              <a:ahLst/>
              <a:cxnLst/>
              <a:rect l="0" t="0" r="0" b="0"/>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13" name="Shape 513"/>
          <p:cNvGrpSpPr/>
          <p:nvPr/>
        </p:nvGrpSpPr>
        <p:grpSpPr>
          <a:xfrm>
            <a:off x="8152707" y="3689096"/>
            <a:ext cx="177144" cy="504810"/>
            <a:chOff x="4071800" y="2269925"/>
            <a:chExt cx="172925" cy="502950"/>
          </a:xfrm>
        </p:grpSpPr>
        <p:sp>
          <p:nvSpPr>
            <p:cNvPr id="514" name="Shape 514"/>
            <p:cNvSpPr/>
            <p:nvPr/>
          </p:nvSpPr>
          <p:spPr>
            <a:xfrm>
              <a:off x="4118075" y="2269925"/>
              <a:ext cx="80375" cy="91350"/>
            </a:xfrm>
            <a:custGeom>
              <a:avLst/>
              <a:gdLst/>
              <a:ahLst/>
              <a:cxnLst/>
              <a:rect l="0" t="0" r="0" b="0"/>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5" name="Shape 515"/>
            <p:cNvSpPr/>
            <p:nvPr/>
          </p:nvSpPr>
          <p:spPr>
            <a:xfrm>
              <a:off x="4071800" y="2372825"/>
              <a:ext cx="172925" cy="400050"/>
            </a:xfrm>
            <a:custGeom>
              <a:avLst/>
              <a:gdLst/>
              <a:ahLst/>
              <a:cxnLst/>
              <a:rect l="0" t="0" r="0" b="0"/>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chemeClr val="accent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516" name="Shape 516"/>
          <p:cNvSpPr/>
          <p:nvPr/>
        </p:nvSpPr>
        <p:spPr>
          <a:xfrm>
            <a:off x="7016150" y="3584849"/>
            <a:ext cx="1103975" cy="1162080"/>
          </a:xfrm>
          <a:prstGeom prst="irregularSeal1">
            <a:avLst/>
          </a:prstGeom>
          <a:solidFill>
            <a:srgbClr val="D9D2E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000" b="1">
                <a:solidFill>
                  <a:srgbClr val="333333"/>
                </a:solidFill>
              </a:rPr>
              <a:t>Impact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ctrTitle" idx="4294967295"/>
          </p:nvPr>
        </p:nvSpPr>
        <p:spPr>
          <a:xfrm>
            <a:off x="838206" y="914825"/>
            <a:ext cx="8069400" cy="1159800"/>
          </a:xfrm>
          <a:prstGeom prst="rect">
            <a:avLst/>
          </a:prstGeom>
        </p:spPr>
        <p:txBody>
          <a:bodyPr lIns="91425" tIns="91425" rIns="91425" bIns="91425" anchor="t" anchorCtr="0">
            <a:noAutofit/>
          </a:bodyPr>
          <a:lstStyle/>
          <a:p>
            <a:pPr lvl="0" rtl="0">
              <a:spcBef>
                <a:spcPts val="0"/>
              </a:spcBef>
              <a:buNone/>
            </a:pPr>
            <a:r>
              <a:rPr lang="en" sz="9600">
                <a:solidFill>
                  <a:srgbClr val="88398A"/>
                </a:solidFill>
              </a:rPr>
              <a:t>Pitfalls</a:t>
            </a:r>
          </a:p>
        </p:txBody>
      </p:sp>
      <p:grpSp>
        <p:nvGrpSpPr>
          <p:cNvPr id="522" name="Shape 522"/>
          <p:cNvGrpSpPr/>
          <p:nvPr/>
        </p:nvGrpSpPr>
        <p:grpSpPr>
          <a:xfrm rot="2700000">
            <a:off x="6485595" y="678125"/>
            <a:ext cx="711026" cy="710986"/>
            <a:chOff x="576250" y="4319400"/>
            <a:chExt cx="442075" cy="442050"/>
          </a:xfrm>
        </p:grpSpPr>
        <p:sp>
          <p:nvSpPr>
            <p:cNvPr id="523" name="Shape 523"/>
            <p:cNvSpPr/>
            <p:nvPr/>
          </p:nvSpPr>
          <p:spPr>
            <a:xfrm>
              <a:off x="576250" y="4319400"/>
              <a:ext cx="442075" cy="442050"/>
            </a:xfrm>
            <a:custGeom>
              <a:avLst/>
              <a:gdLst/>
              <a:ahLst/>
              <a:cxnLst/>
              <a:rect l="0" t="0" r="0" b="0"/>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285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4" name="Shape 524"/>
            <p:cNvSpPr/>
            <p:nvPr/>
          </p:nvSpPr>
          <p:spPr>
            <a:xfrm>
              <a:off x="595725" y="4668875"/>
              <a:ext cx="73100" cy="73100"/>
            </a:xfrm>
            <a:custGeom>
              <a:avLst/>
              <a:gdLst/>
              <a:ahLst/>
              <a:cxnLst/>
              <a:rect l="0" t="0" r="0" b="0"/>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285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5" name="Shape 525"/>
            <p:cNvSpPr/>
            <p:nvPr/>
          </p:nvSpPr>
          <p:spPr>
            <a:xfrm>
              <a:off x="652350" y="4711500"/>
              <a:ext cx="46925" cy="46925"/>
            </a:xfrm>
            <a:custGeom>
              <a:avLst/>
              <a:gdLst/>
              <a:ahLst/>
              <a:cxnLst/>
              <a:rect l="0" t="0" r="0" b="0"/>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285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6" name="Shape 526"/>
            <p:cNvSpPr/>
            <p:nvPr/>
          </p:nvSpPr>
          <p:spPr>
            <a:xfrm>
              <a:off x="579300" y="4638450"/>
              <a:ext cx="46900" cy="46900"/>
            </a:xfrm>
            <a:custGeom>
              <a:avLst/>
              <a:gdLst/>
              <a:ahLst/>
              <a:cxnLst/>
              <a:rect l="0" t="0" r="0" b="0"/>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285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Shape 531"/>
          <p:cNvSpPr/>
          <p:nvPr/>
        </p:nvSpPr>
        <p:spPr>
          <a:xfrm>
            <a:off x="2909213" y="1511900"/>
            <a:ext cx="3201899" cy="2520300"/>
          </a:xfrm>
          <a:prstGeom prst="ellipse">
            <a:avLst/>
          </a:prstGeom>
          <a:noFill/>
          <a:ln w="28575" cap="flat" cmpd="sng">
            <a:solidFill>
              <a:srgbClr val="88398A"/>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solidFill>
                <a:schemeClr val="accent3"/>
              </a:solidFill>
            </a:endParaRPr>
          </a:p>
        </p:txBody>
      </p:sp>
      <p:sp>
        <p:nvSpPr>
          <p:cNvPr id="532" name="Shape 532"/>
          <p:cNvSpPr txBox="1">
            <a:spLocks noGrp="1"/>
          </p:cNvSpPr>
          <p:nvPr>
            <p:ph type="title"/>
          </p:nvPr>
        </p:nvSpPr>
        <p:spPr>
          <a:xfrm>
            <a:off x="692025" y="422500"/>
            <a:ext cx="5617800" cy="857400"/>
          </a:xfrm>
          <a:prstGeom prst="rect">
            <a:avLst/>
          </a:prstGeom>
        </p:spPr>
        <p:txBody>
          <a:bodyPr lIns="91425" tIns="91425" rIns="91425" bIns="91425" anchor="t" anchorCtr="0">
            <a:noAutofit/>
          </a:bodyPr>
          <a:lstStyle/>
          <a:p>
            <a:pPr lvl="0" rtl="0">
              <a:spcBef>
                <a:spcPts val="0"/>
              </a:spcBef>
              <a:buNone/>
            </a:pPr>
            <a:r>
              <a:rPr lang="en">
                <a:solidFill>
                  <a:srgbClr val="88398A"/>
                </a:solidFill>
              </a:rPr>
              <a:t>Data Science Pitfalls - Noise</a:t>
            </a:r>
          </a:p>
        </p:txBody>
      </p:sp>
      <p:grpSp>
        <p:nvGrpSpPr>
          <p:cNvPr id="533" name="Shape 533"/>
          <p:cNvGrpSpPr/>
          <p:nvPr/>
        </p:nvGrpSpPr>
        <p:grpSpPr>
          <a:xfrm>
            <a:off x="1781526" y="3450643"/>
            <a:ext cx="451895" cy="252616"/>
            <a:chOff x="564675" y="1700625"/>
            <a:chExt cx="465200" cy="314200"/>
          </a:xfrm>
        </p:grpSpPr>
        <p:sp>
          <p:nvSpPr>
            <p:cNvPr id="534" name="Shape 534"/>
            <p:cNvSpPr/>
            <p:nvPr/>
          </p:nvSpPr>
          <p:spPr>
            <a:xfrm>
              <a:off x="564675" y="1700625"/>
              <a:ext cx="465200" cy="29250"/>
            </a:xfrm>
            <a:custGeom>
              <a:avLst/>
              <a:gdLst/>
              <a:ahLst/>
              <a:cxnLst/>
              <a:rect l="0" t="0" r="0" b="0"/>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5" name="Shape 535"/>
            <p:cNvSpPr/>
            <p:nvPr/>
          </p:nvSpPr>
          <p:spPr>
            <a:xfrm>
              <a:off x="564675" y="1732300"/>
              <a:ext cx="465200" cy="272175"/>
            </a:xfrm>
            <a:custGeom>
              <a:avLst/>
              <a:gdLst/>
              <a:ahLst/>
              <a:cxnLst/>
              <a:rect l="0" t="0" r="0" b="0"/>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6" name="Shape 536"/>
            <p:cNvSpPr/>
            <p:nvPr/>
          </p:nvSpPr>
          <p:spPr>
            <a:xfrm>
              <a:off x="572600" y="2014200"/>
              <a:ext cx="449375" cy="625"/>
            </a:xfrm>
            <a:custGeom>
              <a:avLst/>
              <a:gdLst/>
              <a:ahLst/>
              <a:cxnLst/>
              <a:rect l="0" t="0" r="0" b="0"/>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37" name="Shape 537"/>
          <p:cNvGrpSpPr/>
          <p:nvPr/>
        </p:nvGrpSpPr>
        <p:grpSpPr>
          <a:xfrm>
            <a:off x="3608788" y="2096189"/>
            <a:ext cx="1821784" cy="1469822"/>
            <a:chOff x="2583100" y="2973775"/>
            <a:chExt cx="461550" cy="437200"/>
          </a:xfrm>
        </p:grpSpPr>
        <p:sp>
          <p:nvSpPr>
            <p:cNvPr id="538" name="Shape 538"/>
            <p:cNvSpPr/>
            <p:nvPr/>
          </p:nvSpPr>
          <p:spPr>
            <a:xfrm>
              <a:off x="2701225" y="3315975"/>
              <a:ext cx="225300" cy="95000"/>
            </a:xfrm>
            <a:custGeom>
              <a:avLst/>
              <a:gdLst/>
              <a:ahLst/>
              <a:cxnLst/>
              <a:rect l="0" t="0" r="0" b="0"/>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9" name="Shape 539"/>
            <p:cNvSpPr/>
            <p:nvPr/>
          </p:nvSpPr>
          <p:spPr>
            <a:xfrm>
              <a:off x="2583100" y="2973775"/>
              <a:ext cx="461550" cy="336125"/>
            </a:xfrm>
            <a:custGeom>
              <a:avLst/>
              <a:gdLst/>
              <a:ahLst/>
              <a:cxnLst/>
              <a:rect l="0" t="0" r="0" b="0"/>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40" name="Shape 540"/>
          <p:cNvGrpSpPr/>
          <p:nvPr/>
        </p:nvGrpSpPr>
        <p:grpSpPr>
          <a:xfrm>
            <a:off x="1697829" y="2235748"/>
            <a:ext cx="451895" cy="252616"/>
            <a:chOff x="564675" y="1700625"/>
            <a:chExt cx="465200" cy="314200"/>
          </a:xfrm>
        </p:grpSpPr>
        <p:sp>
          <p:nvSpPr>
            <p:cNvPr id="541" name="Shape 541"/>
            <p:cNvSpPr/>
            <p:nvPr/>
          </p:nvSpPr>
          <p:spPr>
            <a:xfrm>
              <a:off x="564675" y="1700625"/>
              <a:ext cx="465200" cy="29250"/>
            </a:xfrm>
            <a:custGeom>
              <a:avLst/>
              <a:gdLst/>
              <a:ahLst/>
              <a:cxnLst/>
              <a:rect l="0" t="0" r="0" b="0"/>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42" name="Shape 542"/>
            <p:cNvSpPr/>
            <p:nvPr/>
          </p:nvSpPr>
          <p:spPr>
            <a:xfrm>
              <a:off x="564675" y="1732300"/>
              <a:ext cx="465200" cy="272175"/>
            </a:xfrm>
            <a:custGeom>
              <a:avLst/>
              <a:gdLst/>
              <a:ahLst/>
              <a:cxnLst/>
              <a:rect l="0" t="0" r="0" b="0"/>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43" name="Shape 543"/>
            <p:cNvSpPr/>
            <p:nvPr/>
          </p:nvSpPr>
          <p:spPr>
            <a:xfrm>
              <a:off x="572600" y="2014200"/>
              <a:ext cx="449375" cy="625"/>
            </a:xfrm>
            <a:custGeom>
              <a:avLst/>
              <a:gdLst/>
              <a:ahLst/>
              <a:cxnLst/>
              <a:rect l="0" t="0" r="0" b="0"/>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44" name="Shape 544"/>
          <p:cNvGrpSpPr/>
          <p:nvPr/>
        </p:nvGrpSpPr>
        <p:grpSpPr>
          <a:xfrm>
            <a:off x="5390124" y="4487790"/>
            <a:ext cx="451895" cy="252616"/>
            <a:chOff x="564675" y="1700625"/>
            <a:chExt cx="465200" cy="314200"/>
          </a:xfrm>
        </p:grpSpPr>
        <p:sp>
          <p:nvSpPr>
            <p:cNvPr id="545" name="Shape 545"/>
            <p:cNvSpPr/>
            <p:nvPr/>
          </p:nvSpPr>
          <p:spPr>
            <a:xfrm>
              <a:off x="564675" y="1700625"/>
              <a:ext cx="465200" cy="29250"/>
            </a:xfrm>
            <a:custGeom>
              <a:avLst/>
              <a:gdLst/>
              <a:ahLst/>
              <a:cxnLst/>
              <a:rect l="0" t="0" r="0" b="0"/>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46" name="Shape 546"/>
            <p:cNvSpPr/>
            <p:nvPr/>
          </p:nvSpPr>
          <p:spPr>
            <a:xfrm>
              <a:off x="564675" y="1732300"/>
              <a:ext cx="465200" cy="272175"/>
            </a:xfrm>
            <a:custGeom>
              <a:avLst/>
              <a:gdLst/>
              <a:ahLst/>
              <a:cxnLst/>
              <a:rect l="0" t="0" r="0" b="0"/>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47" name="Shape 547"/>
            <p:cNvSpPr/>
            <p:nvPr/>
          </p:nvSpPr>
          <p:spPr>
            <a:xfrm>
              <a:off x="572600" y="2014200"/>
              <a:ext cx="449375" cy="625"/>
            </a:xfrm>
            <a:custGeom>
              <a:avLst/>
              <a:gdLst/>
              <a:ahLst/>
              <a:cxnLst/>
              <a:rect l="0" t="0" r="0" b="0"/>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48" name="Shape 548"/>
          <p:cNvGrpSpPr/>
          <p:nvPr/>
        </p:nvGrpSpPr>
        <p:grpSpPr>
          <a:xfrm>
            <a:off x="4568055" y="4535814"/>
            <a:ext cx="451895" cy="252616"/>
            <a:chOff x="564675" y="1700625"/>
            <a:chExt cx="465200" cy="314200"/>
          </a:xfrm>
        </p:grpSpPr>
        <p:sp>
          <p:nvSpPr>
            <p:cNvPr id="549" name="Shape 549"/>
            <p:cNvSpPr/>
            <p:nvPr/>
          </p:nvSpPr>
          <p:spPr>
            <a:xfrm>
              <a:off x="564675" y="1700625"/>
              <a:ext cx="465200" cy="29250"/>
            </a:xfrm>
            <a:custGeom>
              <a:avLst/>
              <a:gdLst/>
              <a:ahLst/>
              <a:cxnLst/>
              <a:rect l="0" t="0" r="0" b="0"/>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50" name="Shape 550"/>
            <p:cNvSpPr/>
            <p:nvPr/>
          </p:nvSpPr>
          <p:spPr>
            <a:xfrm>
              <a:off x="564675" y="1732300"/>
              <a:ext cx="465200" cy="272175"/>
            </a:xfrm>
            <a:custGeom>
              <a:avLst/>
              <a:gdLst/>
              <a:ahLst/>
              <a:cxnLst/>
              <a:rect l="0" t="0" r="0" b="0"/>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51" name="Shape 551"/>
            <p:cNvSpPr/>
            <p:nvPr/>
          </p:nvSpPr>
          <p:spPr>
            <a:xfrm>
              <a:off x="572600" y="2014200"/>
              <a:ext cx="449375" cy="625"/>
            </a:xfrm>
            <a:custGeom>
              <a:avLst/>
              <a:gdLst/>
              <a:ahLst/>
              <a:cxnLst/>
              <a:rect l="0" t="0" r="0" b="0"/>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52" name="Shape 552"/>
          <p:cNvGrpSpPr/>
          <p:nvPr/>
        </p:nvGrpSpPr>
        <p:grpSpPr>
          <a:xfrm>
            <a:off x="6544612" y="2806368"/>
            <a:ext cx="451895" cy="252616"/>
            <a:chOff x="564675" y="1700625"/>
            <a:chExt cx="465200" cy="314200"/>
          </a:xfrm>
        </p:grpSpPr>
        <p:sp>
          <p:nvSpPr>
            <p:cNvPr id="553" name="Shape 553"/>
            <p:cNvSpPr/>
            <p:nvPr/>
          </p:nvSpPr>
          <p:spPr>
            <a:xfrm>
              <a:off x="564675" y="1700625"/>
              <a:ext cx="465200" cy="29250"/>
            </a:xfrm>
            <a:custGeom>
              <a:avLst/>
              <a:gdLst/>
              <a:ahLst/>
              <a:cxnLst/>
              <a:rect l="0" t="0" r="0" b="0"/>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54" name="Shape 554"/>
            <p:cNvSpPr/>
            <p:nvPr/>
          </p:nvSpPr>
          <p:spPr>
            <a:xfrm>
              <a:off x="564675" y="1732300"/>
              <a:ext cx="465200" cy="272175"/>
            </a:xfrm>
            <a:custGeom>
              <a:avLst/>
              <a:gdLst/>
              <a:ahLst/>
              <a:cxnLst/>
              <a:rect l="0" t="0" r="0" b="0"/>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55" name="Shape 555"/>
            <p:cNvSpPr/>
            <p:nvPr/>
          </p:nvSpPr>
          <p:spPr>
            <a:xfrm>
              <a:off x="572600" y="2014200"/>
              <a:ext cx="449375" cy="625"/>
            </a:xfrm>
            <a:custGeom>
              <a:avLst/>
              <a:gdLst/>
              <a:ahLst/>
              <a:cxnLst/>
              <a:rect l="0" t="0" r="0" b="0"/>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56" name="Shape 556"/>
          <p:cNvGrpSpPr/>
          <p:nvPr/>
        </p:nvGrpSpPr>
        <p:grpSpPr>
          <a:xfrm>
            <a:off x="3479545" y="4111794"/>
            <a:ext cx="451895" cy="252616"/>
            <a:chOff x="564675" y="1700625"/>
            <a:chExt cx="465200" cy="314200"/>
          </a:xfrm>
        </p:grpSpPr>
        <p:sp>
          <p:nvSpPr>
            <p:cNvPr id="557" name="Shape 557"/>
            <p:cNvSpPr/>
            <p:nvPr/>
          </p:nvSpPr>
          <p:spPr>
            <a:xfrm>
              <a:off x="564675" y="1700625"/>
              <a:ext cx="465200" cy="29250"/>
            </a:xfrm>
            <a:custGeom>
              <a:avLst/>
              <a:gdLst/>
              <a:ahLst/>
              <a:cxnLst/>
              <a:rect l="0" t="0" r="0" b="0"/>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58" name="Shape 558"/>
            <p:cNvSpPr/>
            <p:nvPr/>
          </p:nvSpPr>
          <p:spPr>
            <a:xfrm>
              <a:off x="564675" y="1732300"/>
              <a:ext cx="465200" cy="272175"/>
            </a:xfrm>
            <a:custGeom>
              <a:avLst/>
              <a:gdLst/>
              <a:ahLst/>
              <a:cxnLst/>
              <a:rect l="0" t="0" r="0" b="0"/>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59" name="Shape 559"/>
            <p:cNvSpPr/>
            <p:nvPr/>
          </p:nvSpPr>
          <p:spPr>
            <a:xfrm>
              <a:off x="572600" y="2014200"/>
              <a:ext cx="449375" cy="625"/>
            </a:xfrm>
            <a:custGeom>
              <a:avLst/>
              <a:gdLst/>
              <a:ahLst/>
              <a:cxnLst/>
              <a:rect l="0" t="0" r="0" b="0"/>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60" name="Shape 560"/>
          <p:cNvGrpSpPr/>
          <p:nvPr/>
        </p:nvGrpSpPr>
        <p:grpSpPr>
          <a:xfrm>
            <a:off x="2808203" y="3714827"/>
            <a:ext cx="451895" cy="252616"/>
            <a:chOff x="564675" y="1700625"/>
            <a:chExt cx="465200" cy="314200"/>
          </a:xfrm>
        </p:grpSpPr>
        <p:sp>
          <p:nvSpPr>
            <p:cNvPr id="561" name="Shape 561"/>
            <p:cNvSpPr/>
            <p:nvPr/>
          </p:nvSpPr>
          <p:spPr>
            <a:xfrm>
              <a:off x="564675" y="1700625"/>
              <a:ext cx="465200" cy="29250"/>
            </a:xfrm>
            <a:custGeom>
              <a:avLst/>
              <a:gdLst/>
              <a:ahLst/>
              <a:cxnLst/>
              <a:rect l="0" t="0" r="0" b="0"/>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62" name="Shape 562"/>
            <p:cNvSpPr/>
            <p:nvPr/>
          </p:nvSpPr>
          <p:spPr>
            <a:xfrm>
              <a:off x="564675" y="1732300"/>
              <a:ext cx="465200" cy="272175"/>
            </a:xfrm>
            <a:custGeom>
              <a:avLst/>
              <a:gdLst/>
              <a:ahLst/>
              <a:cxnLst/>
              <a:rect l="0" t="0" r="0" b="0"/>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63" name="Shape 563"/>
            <p:cNvSpPr/>
            <p:nvPr/>
          </p:nvSpPr>
          <p:spPr>
            <a:xfrm>
              <a:off x="572600" y="2014200"/>
              <a:ext cx="449375" cy="625"/>
            </a:xfrm>
            <a:custGeom>
              <a:avLst/>
              <a:gdLst/>
              <a:ahLst/>
              <a:cxnLst/>
              <a:rect l="0" t="0" r="0" b="0"/>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64" name="Shape 564"/>
          <p:cNvGrpSpPr/>
          <p:nvPr/>
        </p:nvGrpSpPr>
        <p:grpSpPr>
          <a:xfrm>
            <a:off x="7596867" y="4188948"/>
            <a:ext cx="451895" cy="252616"/>
            <a:chOff x="564675" y="1700625"/>
            <a:chExt cx="465200" cy="314200"/>
          </a:xfrm>
        </p:grpSpPr>
        <p:sp>
          <p:nvSpPr>
            <p:cNvPr id="565" name="Shape 565"/>
            <p:cNvSpPr/>
            <p:nvPr/>
          </p:nvSpPr>
          <p:spPr>
            <a:xfrm>
              <a:off x="564675" y="1700625"/>
              <a:ext cx="465200" cy="29250"/>
            </a:xfrm>
            <a:custGeom>
              <a:avLst/>
              <a:gdLst/>
              <a:ahLst/>
              <a:cxnLst/>
              <a:rect l="0" t="0" r="0" b="0"/>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66" name="Shape 566"/>
            <p:cNvSpPr/>
            <p:nvPr/>
          </p:nvSpPr>
          <p:spPr>
            <a:xfrm>
              <a:off x="564675" y="1732300"/>
              <a:ext cx="465200" cy="272175"/>
            </a:xfrm>
            <a:custGeom>
              <a:avLst/>
              <a:gdLst/>
              <a:ahLst/>
              <a:cxnLst/>
              <a:rect l="0" t="0" r="0" b="0"/>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67" name="Shape 567"/>
            <p:cNvSpPr/>
            <p:nvPr/>
          </p:nvSpPr>
          <p:spPr>
            <a:xfrm>
              <a:off x="572600" y="2014200"/>
              <a:ext cx="449375" cy="625"/>
            </a:xfrm>
            <a:custGeom>
              <a:avLst/>
              <a:gdLst/>
              <a:ahLst/>
              <a:cxnLst/>
              <a:rect l="0" t="0" r="0" b="0"/>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68" name="Shape 568"/>
          <p:cNvGrpSpPr/>
          <p:nvPr/>
        </p:nvGrpSpPr>
        <p:grpSpPr>
          <a:xfrm>
            <a:off x="5479235" y="1179673"/>
            <a:ext cx="451895" cy="252616"/>
            <a:chOff x="564675" y="1700625"/>
            <a:chExt cx="465200" cy="314200"/>
          </a:xfrm>
        </p:grpSpPr>
        <p:sp>
          <p:nvSpPr>
            <p:cNvPr id="569" name="Shape 569"/>
            <p:cNvSpPr/>
            <p:nvPr/>
          </p:nvSpPr>
          <p:spPr>
            <a:xfrm>
              <a:off x="564675" y="1700625"/>
              <a:ext cx="465200" cy="29250"/>
            </a:xfrm>
            <a:custGeom>
              <a:avLst/>
              <a:gdLst/>
              <a:ahLst/>
              <a:cxnLst/>
              <a:rect l="0" t="0" r="0" b="0"/>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0" name="Shape 570"/>
            <p:cNvSpPr/>
            <p:nvPr/>
          </p:nvSpPr>
          <p:spPr>
            <a:xfrm>
              <a:off x="564675" y="1732300"/>
              <a:ext cx="465200" cy="272175"/>
            </a:xfrm>
            <a:custGeom>
              <a:avLst/>
              <a:gdLst/>
              <a:ahLst/>
              <a:cxnLst/>
              <a:rect l="0" t="0" r="0" b="0"/>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1" name="Shape 571"/>
            <p:cNvSpPr/>
            <p:nvPr/>
          </p:nvSpPr>
          <p:spPr>
            <a:xfrm>
              <a:off x="572600" y="2014200"/>
              <a:ext cx="449375" cy="625"/>
            </a:xfrm>
            <a:custGeom>
              <a:avLst/>
              <a:gdLst/>
              <a:ahLst/>
              <a:cxnLst/>
              <a:rect l="0" t="0" r="0" b="0"/>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72" name="Shape 572"/>
          <p:cNvGrpSpPr/>
          <p:nvPr/>
        </p:nvGrpSpPr>
        <p:grpSpPr>
          <a:xfrm>
            <a:off x="2307002" y="3084386"/>
            <a:ext cx="451895" cy="252616"/>
            <a:chOff x="564675" y="1700625"/>
            <a:chExt cx="465200" cy="314200"/>
          </a:xfrm>
        </p:grpSpPr>
        <p:sp>
          <p:nvSpPr>
            <p:cNvPr id="573" name="Shape 573"/>
            <p:cNvSpPr/>
            <p:nvPr/>
          </p:nvSpPr>
          <p:spPr>
            <a:xfrm>
              <a:off x="564675" y="1700625"/>
              <a:ext cx="465200" cy="29250"/>
            </a:xfrm>
            <a:custGeom>
              <a:avLst/>
              <a:gdLst/>
              <a:ahLst/>
              <a:cxnLst/>
              <a:rect l="0" t="0" r="0" b="0"/>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28575" cap="rnd" cmpd="sng">
              <a:solidFill>
                <a:schemeClr val="accent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4" name="Shape 574"/>
            <p:cNvSpPr/>
            <p:nvPr/>
          </p:nvSpPr>
          <p:spPr>
            <a:xfrm>
              <a:off x="564675" y="1732300"/>
              <a:ext cx="465200" cy="272175"/>
            </a:xfrm>
            <a:custGeom>
              <a:avLst/>
              <a:gdLst/>
              <a:ahLst/>
              <a:cxnLst/>
              <a:rect l="0" t="0" r="0" b="0"/>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28575" cap="rnd" cmpd="sng">
              <a:solidFill>
                <a:schemeClr val="accent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5" name="Shape 575"/>
            <p:cNvSpPr/>
            <p:nvPr/>
          </p:nvSpPr>
          <p:spPr>
            <a:xfrm>
              <a:off x="572600" y="2014200"/>
              <a:ext cx="449375" cy="625"/>
            </a:xfrm>
            <a:custGeom>
              <a:avLst/>
              <a:gdLst/>
              <a:ahLst/>
              <a:cxnLst/>
              <a:rect l="0" t="0" r="0" b="0"/>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28575" cap="rnd" cmpd="sng">
              <a:solidFill>
                <a:schemeClr val="accent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76" name="Shape 576"/>
          <p:cNvGrpSpPr/>
          <p:nvPr/>
        </p:nvGrpSpPr>
        <p:grpSpPr>
          <a:xfrm>
            <a:off x="7785035" y="1899636"/>
            <a:ext cx="451895" cy="252616"/>
            <a:chOff x="564675" y="1700625"/>
            <a:chExt cx="465200" cy="314200"/>
          </a:xfrm>
        </p:grpSpPr>
        <p:sp>
          <p:nvSpPr>
            <p:cNvPr id="577" name="Shape 577"/>
            <p:cNvSpPr/>
            <p:nvPr/>
          </p:nvSpPr>
          <p:spPr>
            <a:xfrm>
              <a:off x="564675" y="1700625"/>
              <a:ext cx="465200" cy="29250"/>
            </a:xfrm>
            <a:custGeom>
              <a:avLst/>
              <a:gdLst/>
              <a:ahLst/>
              <a:cxnLst/>
              <a:rect l="0" t="0" r="0" b="0"/>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8" name="Shape 578"/>
            <p:cNvSpPr/>
            <p:nvPr/>
          </p:nvSpPr>
          <p:spPr>
            <a:xfrm>
              <a:off x="564675" y="1732300"/>
              <a:ext cx="465200" cy="272175"/>
            </a:xfrm>
            <a:custGeom>
              <a:avLst/>
              <a:gdLst/>
              <a:ahLst/>
              <a:cxnLst/>
              <a:rect l="0" t="0" r="0" b="0"/>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9" name="Shape 579"/>
            <p:cNvSpPr/>
            <p:nvPr/>
          </p:nvSpPr>
          <p:spPr>
            <a:xfrm>
              <a:off x="572600" y="2014200"/>
              <a:ext cx="449375" cy="625"/>
            </a:xfrm>
            <a:custGeom>
              <a:avLst/>
              <a:gdLst/>
              <a:ahLst/>
              <a:cxnLst/>
              <a:rect l="0" t="0" r="0" b="0"/>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80" name="Shape 580"/>
          <p:cNvGrpSpPr/>
          <p:nvPr/>
        </p:nvGrpSpPr>
        <p:grpSpPr>
          <a:xfrm>
            <a:off x="6270027" y="1937362"/>
            <a:ext cx="451895" cy="252616"/>
            <a:chOff x="564675" y="1700625"/>
            <a:chExt cx="465200" cy="314200"/>
          </a:xfrm>
        </p:grpSpPr>
        <p:sp>
          <p:nvSpPr>
            <p:cNvPr id="581" name="Shape 581"/>
            <p:cNvSpPr/>
            <p:nvPr/>
          </p:nvSpPr>
          <p:spPr>
            <a:xfrm>
              <a:off x="564675" y="1700625"/>
              <a:ext cx="465200" cy="29250"/>
            </a:xfrm>
            <a:custGeom>
              <a:avLst/>
              <a:gdLst/>
              <a:ahLst/>
              <a:cxnLst/>
              <a:rect l="0" t="0" r="0" b="0"/>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82" name="Shape 582"/>
            <p:cNvSpPr/>
            <p:nvPr/>
          </p:nvSpPr>
          <p:spPr>
            <a:xfrm>
              <a:off x="564675" y="1732300"/>
              <a:ext cx="465200" cy="272175"/>
            </a:xfrm>
            <a:custGeom>
              <a:avLst/>
              <a:gdLst/>
              <a:ahLst/>
              <a:cxnLst/>
              <a:rect l="0" t="0" r="0" b="0"/>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83" name="Shape 583"/>
            <p:cNvSpPr/>
            <p:nvPr/>
          </p:nvSpPr>
          <p:spPr>
            <a:xfrm>
              <a:off x="572600" y="2014200"/>
              <a:ext cx="449375" cy="625"/>
            </a:xfrm>
            <a:custGeom>
              <a:avLst/>
              <a:gdLst/>
              <a:ahLst/>
              <a:cxnLst/>
              <a:rect l="0" t="0" r="0" b="0"/>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84" name="Shape 584"/>
          <p:cNvGrpSpPr/>
          <p:nvPr/>
        </p:nvGrpSpPr>
        <p:grpSpPr>
          <a:xfrm>
            <a:off x="6763442" y="4673519"/>
            <a:ext cx="311079" cy="206020"/>
            <a:chOff x="564675" y="1700625"/>
            <a:chExt cx="465200" cy="314200"/>
          </a:xfrm>
        </p:grpSpPr>
        <p:sp>
          <p:nvSpPr>
            <p:cNvPr id="585" name="Shape 585"/>
            <p:cNvSpPr/>
            <p:nvPr/>
          </p:nvSpPr>
          <p:spPr>
            <a:xfrm>
              <a:off x="564675" y="1700625"/>
              <a:ext cx="465200" cy="29250"/>
            </a:xfrm>
            <a:custGeom>
              <a:avLst/>
              <a:gdLst/>
              <a:ahLst/>
              <a:cxnLst/>
              <a:rect l="0" t="0" r="0" b="0"/>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86" name="Shape 586"/>
            <p:cNvSpPr/>
            <p:nvPr/>
          </p:nvSpPr>
          <p:spPr>
            <a:xfrm>
              <a:off x="564675" y="1732300"/>
              <a:ext cx="465200" cy="272175"/>
            </a:xfrm>
            <a:custGeom>
              <a:avLst/>
              <a:gdLst/>
              <a:ahLst/>
              <a:cxnLst/>
              <a:rect l="0" t="0" r="0" b="0"/>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87" name="Shape 587"/>
            <p:cNvSpPr/>
            <p:nvPr/>
          </p:nvSpPr>
          <p:spPr>
            <a:xfrm>
              <a:off x="572600" y="2014200"/>
              <a:ext cx="449375" cy="625"/>
            </a:xfrm>
            <a:custGeom>
              <a:avLst/>
              <a:gdLst/>
              <a:ahLst/>
              <a:cxnLst/>
              <a:rect l="0" t="0" r="0" b="0"/>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88" name="Shape 588"/>
          <p:cNvGrpSpPr/>
          <p:nvPr/>
        </p:nvGrpSpPr>
        <p:grpSpPr>
          <a:xfrm>
            <a:off x="3376605" y="4541256"/>
            <a:ext cx="311079" cy="206020"/>
            <a:chOff x="564675" y="1700625"/>
            <a:chExt cx="465200" cy="314200"/>
          </a:xfrm>
        </p:grpSpPr>
        <p:sp>
          <p:nvSpPr>
            <p:cNvPr id="589" name="Shape 589"/>
            <p:cNvSpPr/>
            <p:nvPr/>
          </p:nvSpPr>
          <p:spPr>
            <a:xfrm>
              <a:off x="564675" y="1700625"/>
              <a:ext cx="465200" cy="29250"/>
            </a:xfrm>
            <a:custGeom>
              <a:avLst/>
              <a:gdLst/>
              <a:ahLst/>
              <a:cxnLst/>
              <a:rect l="0" t="0" r="0" b="0"/>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28575" cap="rnd" cmpd="sng">
              <a:solidFill>
                <a:schemeClr val="accent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0" name="Shape 590"/>
            <p:cNvSpPr/>
            <p:nvPr/>
          </p:nvSpPr>
          <p:spPr>
            <a:xfrm>
              <a:off x="564675" y="1732300"/>
              <a:ext cx="465200" cy="272175"/>
            </a:xfrm>
            <a:custGeom>
              <a:avLst/>
              <a:gdLst/>
              <a:ahLst/>
              <a:cxnLst/>
              <a:rect l="0" t="0" r="0" b="0"/>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28575" cap="rnd" cmpd="sng">
              <a:solidFill>
                <a:schemeClr val="accent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1" name="Shape 591"/>
            <p:cNvSpPr/>
            <p:nvPr/>
          </p:nvSpPr>
          <p:spPr>
            <a:xfrm>
              <a:off x="572600" y="2014200"/>
              <a:ext cx="449375" cy="625"/>
            </a:xfrm>
            <a:custGeom>
              <a:avLst/>
              <a:gdLst/>
              <a:ahLst/>
              <a:cxnLst/>
              <a:rect l="0" t="0" r="0" b="0"/>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28575" cap="rnd" cmpd="sng">
              <a:solidFill>
                <a:schemeClr val="accent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92" name="Shape 592"/>
          <p:cNvGrpSpPr/>
          <p:nvPr/>
        </p:nvGrpSpPr>
        <p:grpSpPr>
          <a:xfrm>
            <a:off x="7676830" y="2451331"/>
            <a:ext cx="311079" cy="206020"/>
            <a:chOff x="564675" y="1700625"/>
            <a:chExt cx="465200" cy="314200"/>
          </a:xfrm>
        </p:grpSpPr>
        <p:sp>
          <p:nvSpPr>
            <p:cNvPr id="593" name="Shape 593"/>
            <p:cNvSpPr/>
            <p:nvPr/>
          </p:nvSpPr>
          <p:spPr>
            <a:xfrm>
              <a:off x="564675" y="1700625"/>
              <a:ext cx="465200" cy="29250"/>
            </a:xfrm>
            <a:custGeom>
              <a:avLst/>
              <a:gdLst/>
              <a:ahLst/>
              <a:cxnLst/>
              <a:rect l="0" t="0" r="0" b="0"/>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4" name="Shape 594"/>
            <p:cNvSpPr/>
            <p:nvPr/>
          </p:nvSpPr>
          <p:spPr>
            <a:xfrm>
              <a:off x="564675" y="1732300"/>
              <a:ext cx="465200" cy="272175"/>
            </a:xfrm>
            <a:custGeom>
              <a:avLst/>
              <a:gdLst/>
              <a:ahLst/>
              <a:cxnLst/>
              <a:rect l="0" t="0" r="0" b="0"/>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5" name="Shape 595"/>
            <p:cNvSpPr/>
            <p:nvPr/>
          </p:nvSpPr>
          <p:spPr>
            <a:xfrm>
              <a:off x="572600" y="2014200"/>
              <a:ext cx="449375" cy="625"/>
            </a:xfrm>
            <a:custGeom>
              <a:avLst/>
              <a:gdLst/>
              <a:ahLst/>
              <a:cxnLst/>
              <a:rect l="0" t="0" r="0" b="0"/>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96" name="Shape 596"/>
          <p:cNvGrpSpPr/>
          <p:nvPr/>
        </p:nvGrpSpPr>
        <p:grpSpPr>
          <a:xfrm>
            <a:off x="2586217" y="2037494"/>
            <a:ext cx="311079" cy="206020"/>
            <a:chOff x="564675" y="1700625"/>
            <a:chExt cx="465200" cy="314200"/>
          </a:xfrm>
        </p:grpSpPr>
        <p:sp>
          <p:nvSpPr>
            <p:cNvPr id="597" name="Shape 597"/>
            <p:cNvSpPr/>
            <p:nvPr/>
          </p:nvSpPr>
          <p:spPr>
            <a:xfrm>
              <a:off x="564675" y="1700625"/>
              <a:ext cx="465200" cy="29250"/>
            </a:xfrm>
            <a:custGeom>
              <a:avLst/>
              <a:gdLst/>
              <a:ahLst/>
              <a:cxnLst/>
              <a:rect l="0" t="0" r="0" b="0"/>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8" name="Shape 598"/>
            <p:cNvSpPr/>
            <p:nvPr/>
          </p:nvSpPr>
          <p:spPr>
            <a:xfrm>
              <a:off x="564675" y="1732300"/>
              <a:ext cx="465200" cy="272175"/>
            </a:xfrm>
            <a:custGeom>
              <a:avLst/>
              <a:gdLst/>
              <a:ahLst/>
              <a:cxnLst/>
              <a:rect l="0" t="0" r="0" b="0"/>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9" name="Shape 599"/>
            <p:cNvSpPr/>
            <p:nvPr/>
          </p:nvSpPr>
          <p:spPr>
            <a:xfrm>
              <a:off x="572600" y="2014200"/>
              <a:ext cx="449375" cy="625"/>
            </a:xfrm>
            <a:custGeom>
              <a:avLst/>
              <a:gdLst/>
              <a:ahLst/>
              <a:cxnLst/>
              <a:rect l="0" t="0" r="0" b="0"/>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00" name="Shape 600"/>
          <p:cNvGrpSpPr/>
          <p:nvPr/>
        </p:nvGrpSpPr>
        <p:grpSpPr>
          <a:xfrm>
            <a:off x="1092867" y="4673519"/>
            <a:ext cx="311079" cy="206020"/>
            <a:chOff x="564675" y="1700625"/>
            <a:chExt cx="465200" cy="314200"/>
          </a:xfrm>
        </p:grpSpPr>
        <p:sp>
          <p:nvSpPr>
            <p:cNvPr id="601" name="Shape 601"/>
            <p:cNvSpPr/>
            <p:nvPr/>
          </p:nvSpPr>
          <p:spPr>
            <a:xfrm>
              <a:off x="564675" y="1700625"/>
              <a:ext cx="465200" cy="29250"/>
            </a:xfrm>
            <a:custGeom>
              <a:avLst/>
              <a:gdLst/>
              <a:ahLst/>
              <a:cxnLst/>
              <a:rect l="0" t="0" r="0" b="0"/>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02" name="Shape 602"/>
            <p:cNvSpPr/>
            <p:nvPr/>
          </p:nvSpPr>
          <p:spPr>
            <a:xfrm>
              <a:off x="564675" y="1732300"/>
              <a:ext cx="465200" cy="272175"/>
            </a:xfrm>
            <a:custGeom>
              <a:avLst/>
              <a:gdLst/>
              <a:ahLst/>
              <a:cxnLst/>
              <a:rect l="0" t="0" r="0" b="0"/>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03" name="Shape 603"/>
            <p:cNvSpPr/>
            <p:nvPr/>
          </p:nvSpPr>
          <p:spPr>
            <a:xfrm>
              <a:off x="572600" y="2014200"/>
              <a:ext cx="449375" cy="625"/>
            </a:xfrm>
            <a:custGeom>
              <a:avLst/>
              <a:gdLst/>
              <a:ahLst/>
              <a:cxnLst/>
              <a:rect l="0" t="0" r="0" b="0"/>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04" name="Shape 604"/>
          <p:cNvGrpSpPr/>
          <p:nvPr/>
        </p:nvGrpSpPr>
        <p:grpSpPr>
          <a:xfrm>
            <a:off x="6281742" y="3918406"/>
            <a:ext cx="311079" cy="206020"/>
            <a:chOff x="564675" y="1700625"/>
            <a:chExt cx="465200" cy="314200"/>
          </a:xfrm>
        </p:grpSpPr>
        <p:sp>
          <p:nvSpPr>
            <p:cNvPr id="605" name="Shape 605"/>
            <p:cNvSpPr/>
            <p:nvPr/>
          </p:nvSpPr>
          <p:spPr>
            <a:xfrm>
              <a:off x="564675" y="1700625"/>
              <a:ext cx="465200" cy="29250"/>
            </a:xfrm>
            <a:custGeom>
              <a:avLst/>
              <a:gdLst/>
              <a:ahLst/>
              <a:cxnLst/>
              <a:rect l="0" t="0" r="0" b="0"/>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06" name="Shape 606"/>
            <p:cNvSpPr/>
            <p:nvPr/>
          </p:nvSpPr>
          <p:spPr>
            <a:xfrm>
              <a:off x="564675" y="1732300"/>
              <a:ext cx="465200" cy="272175"/>
            </a:xfrm>
            <a:custGeom>
              <a:avLst/>
              <a:gdLst/>
              <a:ahLst/>
              <a:cxnLst/>
              <a:rect l="0" t="0" r="0" b="0"/>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07" name="Shape 607"/>
            <p:cNvSpPr/>
            <p:nvPr/>
          </p:nvSpPr>
          <p:spPr>
            <a:xfrm>
              <a:off x="572600" y="2014200"/>
              <a:ext cx="449375" cy="625"/>
            </a:xfrm>
            <a:custGeom>
              <a:avLst/>
              <a:gdLst/>
              <a:ahLst/>
              <a:cxnLst/>
              <a:rect l="0" t="0" r="0" b="0"/>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08" name="Shape 608"/>
          <p:cNvGrpSpPr/>
          <p:nvPr/>
        </p:nvGrpSpPr>
        <p:grpSpPr>
          <a:xfrm>
            <a:off x="823392" y="2829669"/>
            <a:ext cx="311079" cy="206020"/>
            <a:chOff x="564675" y="1700625"/>
            <a:chExt cx="465200" cy="314200"/>
          </a:xfrm>
        </p:grpSpPr>
        <p:sp>
          <p:nvSpPr>
            <p:cNvPr id="609" name="Shape 609"/>
            <p:cNvSpPr/>
            <p:nvPr/>
          </p:nvSpPr>
          <p:spPr>
            <a:xfrm>
              <a:off x="564675" y="1700625"/>
              <a:ext cx="465200" cy="29250"/>
            </a:xfrm>
            <a:custGeom>
              <a:avLst/>
              <a:gdLst/>
              <a:ahLst/>
              <a:cxnLst/>
              <a:rect l="0" t="0" r="0" b="0"/>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0" name="Shape 610"/>
            <p:cNvSpPr/>
            <p:nvPr/>
          </p:nvSpPr>
          <p:spPr>
            <a:xfrm>
              <a:off x="564675" y="1732300"/>
              <a:ext cx="465200" cy="272175"/>
            </a:xfrm>
            <a:custGeom>
              <a:avLst/>
              <a:gdLst/>
              <a:ahLst/>
              <a:cxnLst/>
              <a:rect l="0" t="0" r="0" b="0"/>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1" name="Shape 611"/>
            <p:cNvSpPr/>
            <p:nvPr/>
          </p:nvSpPr>
          <p:spPr>
            <a:xfrm>
              <a:off x="572600" y="2014200"/>
              <a:ext cx="449375" cy="625"/>
            </a:xfrm>
            <a:custGeom>
              <a:avLst/>
              <a:gdLst/>
              <a:ahLst/>
              <a:cxnLst/>
              <a:rect l="0" t="0" r="0" b="0"/>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12" name="Shape 612"/>
          <p:cNvGrpSpPr/>
          <p:nvPr/>
        </p:nvGrpSpPr>
        <p:grpSpPr>
          <a:xfrm>
            <a:off x="7473942" y="3473944"/>
            <a:ext cx="311079" cy="206020"/>
            <a:chOff x="564675" y="1700625"/>
            <a:chExt cx="465200" cy="314200"/>
          </a:xfrm>
        </p:grpSpPr>
        <p:sp>
          <p:nvSpPr>
            <p:cNvPr id="613" name="Shape 613"/>
            <p:cNvSpPr/>
            <p:nvPr/>
          </p:nvSpPr>
          <p:spPr>
            <a:xfrm>
              <a:off x="564675" y="1700625"/>
              <a:ext cx="465200" cy="29250"/>
            </a:xfrm>
            <a:custGeom>
              <a:avLst/>
              <a:gdLst/>
              <a:ahLst/>
              <a:cxnLst/>
              <a:rect l="0" t="0" r="0" b="0"/>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4" name="Shape 614"/>
            <p:cNvSpPr/>
            <p:nvPr/>
          </p:nvSpPr>
          <p:spPr>
            <a:xfrm>
              <a:off x="564675" y="1732300"/>
              <a:ext cx="465200" cy="272175"/>
            </a:xfrm>
            <a:custGeom>
              <a:avLst/>
              <a:gdLst/>
              <a:ahLst/>
              <a:cxnLst/>
              <a:rect l="0" t="0" r="0" b="0"/>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5" name="Shape 615"/>
            <p:cNvSpPr/>
            <p:nvPr/>
          </p:nvSpPr>
          <p:spPr>
            <a:xfrm>
              <a:off x="572600" y="2014200"/>
              <a:ext cx="449375" cy="625"/>
            </a:xfrm>
            <a:custGeom>
              <a:avLst/>
              <a:gdLst/>
              <a:ahLst/>
              <a:cxnLst/>
              <a:rect l="0" t="0" r="0" b="0"/>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16" name="Shape 616"/>
          <p:cNvGrpSpPr/>
          <p:nvPr/>
        </p:nvGrpSpPr>
        <p:grpSpPr>
          <a:xfrm>
            <a:off x="6284080" y="2294806"/>
            <a:ext cx="311079" cy="206020"/>
            <a:chOff x="564675" y="1700625"/>
            <a:chExt cx="465200" cy="314200"/>
          </a:xfrm>
        </p:grpSpPr>
        <p:sp>
          <p:nvSpPr>
            <p:cNvPr id="617" name="Shape 617"/>
            <p:cNvSpPr/>
            <p:nvPr/>
          </p:nvSpPr>
          <p:spPr>
            <a:xfrm>
              <a:off x="564675" y="1700625"/>
              <a:ext cx="465200" cy="29250"/>
            </a:xfrm>
            <a:custGeom>
              <a:avLst/>
              <a:gdLst/>
              <a:ahLst/>
              <a:cxnLst/>
              <a:rect l="0" t="0" r="0" b="0"/>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8" name="Shape 618"/>
            <p:cNvSpPr/>
            <p:nvPr/>
          </p:nvSpPr>
          <p:spPr>
            <a:xfrm>
              <a:off x="564675" y="1732300"/>
              <a:ext cx="465200" cy="272175"/>
            </a:xfrm>
            <a:custGeom>
              <a:avLst/>
              <a:gdLst/>
              <a:ahLst/>
              <a:cxnLst/>
              <a:rect l="0" t="0" r="0" b="0"/>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9" name="Shape 619"/>
            <p:cNvSpPr/>
            <p:nvPr/>
          </p:nvSpPr>
          <p:spPr>
            <a:xfrm>
              <a:off x="572600" y="2014200"/>
              <a:ext cx="449375" cy="625"/>
            </a:xfrm>
            <a:custGeom>
              <a:avLst/>
              <a:gdLst/>
              <a:ahLst/>
              <a:cxnLst/>
              <a:rect l="0" t="0" r="0" b="0"/>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20" name="Shape 620"/>
          <p:cNvGrpSpPr/>
          <p:nvPr/>
        </p:nvGrpSpPr>
        <p:grpSpPr>
          <a:xfrm>
            <a:off x="3274979" y="1179673"/>
            <a:ext cx="451895" cy="252616"/>
            <a:chOff x="564675" y="1700625"/>
            <a:chExt cx="465200" cy="314200"/>
          </a:xfrm>
        </p:grpSpPr>
        <p:sp>
          <p:nvSpPr>
            <p:cNvPr id="621" name="Shape 621"/>
            <p:cNvSpPr/>
            <p:nvPr/>
          </p:nvSpPr>
          <p:spPr>
            <a:xfrm>
              <a:off x="564675" y="1700625"/>
              <a:ext cx="465200" cy="29250"/>
            </a:xfrm>
            <a:custGeom>
              <a:avLst/>
              <a:gdLst/>
              <a:ahLst/>
              <a:cxnLst/>
              <a:rect l="0" t="0" r="0" b="0"/>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22" name="Shape 622"/>
            <p:cNvSpPr/>
            <p:nvPr/>
          </p:nvSpPr>
          <p:spPr>
            <a:xfrm>
              <a:off x="564675" y="1732300"/>
              <a:ext cx="465200" cy="272175"/>
            </a:xfrm>
            <a:custGeom>
              <a:avLst/>
              <a:gdLst/>
              <a:ahLst/>
              <a:cxnLst/>
              <a:rect l="0" t="0" r="0" b="0"/>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23" name="Shape 623"/>
            <p:cNvSpPr/>
            <p:nvPr/>
          </p:nvSpPr>
          <p:spPr>
            <a:xfrm>
              <a:off x="572600" y="2014200"/>
              <a:ext cx="449375" cy="625"/>
            </a:xfrm>
            <a:custGeom>
              <a:avLst/>
              <a:gdLst/>
              <a:ahLst/>
              <a:cxnLst/>
              <a:rect l="0" t="0" r="0" b="0"/>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24" name="Shape 624"/>
          <p:cNvGrpSpPr/>
          <p:nvPr/>
        </p:nvGrpSpPr>
        <p:grpSpPr>
          <a:xfrm>
            <a:off x="3931455" y="1202981"/>
            <a:ext cx="311079" cy="206020"/>
            <a:chOff x="564675" y="1700625"/>
            <a:chExt cx="465200" cy="314200"/>
          </a:xfrm>
        </p:grpSpPr>
        <p:sp>
          <p:nvSpPr>
            <p:cNvPr id="625" name="Shape 625"/>
            <p:cNvSpPr/>
            <p:nvPr/>
          </p:nvSpPr>
          <p:spPr>
            <a:xfrm>
              <a:off x="564675" y="1700625"/>
              <a:ext cx="465200" cy="29250"/>
            </a:xfrm>
            <a:custGeom>
              <a:avLst/>
              <a:gdLst/>
              <a:ahLst/>
              <a:cxnLst/>
              <a:rect l="0" t="0" r="0" b="0"/>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26" name="Shape 626"/>
            <p:cNvSpPr/>
            <p:nvPr/>
          </p:nvSpPr>
          <p:spPr>
            <a:xfrm>
              <a:off x="564675" y="1732300"/>
              <a:ext cx="465200" cy="272175"/>
            </a:xfrm>
            <a:custGeom>
              <a:avLst/>
              <a:gdLst/>
              <a:ahLst/>
              <a:cxnLst/>
              <a:rect l="0" t="0" r="0" b="0"/>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27" name="Shape 627"/>
            <p:cNvSpPr/>
            <p:nvPr/>
          </p:nvSpPr>
          <p:spPr>
            <a:xfrm>
              <a:off x="572600" y="2014200"/>
              <a:ext cx="449375" cy="625"/>
            </a:xfrm>
            <a:custGeom>
              <a:avLst/>
              <a:gdLst/>
              <a:ahLst/>
              <a:cxnLst/>
              <a:rect l="0" t="0" r="0" b="0"/>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28" name="Shape 628"/>
          <p:cNvGrpSpPr/>
          <p:nvPr/>
        </p:nvGrpSpPr>
        <p:grpSpPr>
          <a:xfrm>
            <a:off x="6207580" y="1114956"/>
            <a:ext cx="311079" cy="206020"/>
            <a:chOff x="564675" y="1700625"/>
            <a:chExt cx="465200" cy="314200"/>
          </a:xfrm>
        </p:grpSpPr>
        <p:sp>
          <p:nvSpPr>
            <p:cNvPr id="629" name="Shape 629"/>
            <p:cNvSpPr/>
            <p:nvPr/>
          </p:nvSpPr>
          <p:spPr>
            <a:xfrm>
              <a:off x="564675" y="1700625"/>
              <a:ext cx="465200" cy="29250"/>
            </a:xfrm>
            <a:custGeom>
              <a:avLst/>
              <a:gdLst/>
              <a:ahLst/>
              <a:cxnLst/>
              <a:rect l="0" t="0" r="0" b="0"/>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30" name="Shape 630"/>
            <p:cNvSpPr/>
            <p:nvPr/>
          </p:nvSpPr>
          <p:spPr>
            <a:xfrm>
              <a:off x="564675" y="1732300"/>
              <a:ext cx="465200" cy="272175"/>
            </a:xfrm>
            <a:custGeom>
              <a:avLst/>
              <a:gdLst/>
              <a:ahLst/>
              <a:cxnLst/>
              <a:rect l="0" t="0" r="0" b="0"/>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31" name="Shape 631"/>
            <p:cNvSpPr/>
            <p:nvPr/>
          </p:nvSpPr>
          <p:spPr>
            <a:xfrm>
              <a:off x="572600" y="2014200"/>
              <a:ext cx="449375" cy="625"/>
            </a:xfrm>
            <a:custGeom>
              <a:avLst/>
              <a:gdLst/>
              <a:ahLst/>
              <a:cxnLst/>
              <a:rect l="0" t="0" r="0" b="0"/>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32" name="Shape 632"/>
          <p:cNvGrpSpPr/>
          <p:nvPr/>
        </p:nvGrpSpPr>
        <p:grpSpPr>
          <a:xfrm>
            <a:off x="7667280" y="1571394"/>
            <a:ext cx="311079" cy="206020"/>
            <a:chOff x="564675" y="1700625"/>
            <a:chExt cx="465200" cy="314200"/>
          </a:xfrm>
        </p:grpSpPr>
        <p:sp>
          <p:nvSpPr>
            <p:cNvPr id="633" name="Shape 633"/>
            <p:cNvSpPr/>
            <p:nvPr/>
          </p:nvSpPr>
          <p:spPr>
            <a:xfrm>
              <a:off x="564675" y="1700625"/>
              <a:ext cx="465200" cy="29250"/>
            </a:xfrm>
            <a:custGeom>
              <a:avLst/>
              <a:gdLst/>
              <a:ahLst/>
              <a:cxnLst/>
              <a:rect l="0" t="0" r="0" b="0"/>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34" name="Shape 634"/>
            <p:cNvSpPr/>
            <p:nvPr/>
          </p:nvSpPr>
          <p:spPr>
            <a:xfrm>
              <a:off x="564675" y="1732300"/>
              <a:ext cx="465200" cy="272175"/>
            </a:xfrm>
            <a:custGeom>
              <a:avLst/>
              <a:gdLst/>
              <a:ahLst/>
              <a:cxnLst/>
              <a:rect l="0" t="0" r="0" b="0"/>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35" name="Shape 635"/>
            <p:cNvSpPr/>
            <p:nvPr/>
          </p:nvSpPr>
          <p:spPr>
            <a:xfrm>
              <a:off x="572600" y="2014200"/>
              <a:ext cx="449375" cy="625"/>
            </a:xfrm>
            <a:custGeom>
              <a:avLst/>
              <a:gdLst/>
              <a:ahLst/>
              <a:cxnLst/>
              <a:rect l="0" t="0" r="0" b="0"/>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36" name="Shape 636"/>
          <p:cNvGrpSpPr/>
          <p:nvPr/>
        </p:nvGrpSpPr>
        <p:grpSpPr>
          <a:xfrm>
            <a:off x="1141092" y="1432306"/>
            <a:ext cx="311079" cy="206020"/>
            <a:chOff x="564675" y="1700625"/>
            <a:chExt cx="465200" cy="314200"/>
          </a:xfrm>
        </p:grpSpPr>
        <p:sp>
          <p:nvSpPr>
            <p:cNvPr id="637" name="Shape 637"/>
            <p:cNvSpPr/>
            <p:nvPr/>
          </p:nvSpPr>
          <p:spPr>
            <a:xfrm>
              <a:off x="564675" y="1700625"/>
              <a:ext cx="465200" cy="29250"/>
            </a:xfrm>
            <a:custGeom>
              <a:avLst/>
              <a:gdLst/>
              <a:ahLst/>
              <a:cxnLst/>
              <a:rect l="0" t="0" r="0" b="0"/>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28575" cap="rnd" cmpd="sng">
              <a:solidFill>
                <a:schemeClr val="accent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38" name="Shape 638"/>
            <p:cNvSpPr/>
            <p:nvPr/>
          </p:nvSpPr>
          <p:spPr>
            <a:xfrm>
              <a:off x="564675" y="1732300"/>
              <a:ext cx="465200" cy="272175"/>
            </a:xfrm>
            <a:custGeom>
              <a:avLst/>
              <a:gdLst/>
              <a:ahLst/>
              <a:cxnLst/>
              <a:rect l="0" t="0" r="0" b="0"/>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28575" cap="rnd" cmpd="sng">
              <a:solidFill>
                <a:schemeClr val="accent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39" name="Shape 639"/>
            <p:cNvSpPr/>
            <p:nvPr/>
          </p:nvSpPr>
          <p:spPr>
            <a:xfrm>
              <a:off x="572600" y="2014200"/>
              <a:ext cx="449375" cy="625"/>
            </a:xfrm>
            <a:custGeom>
              <a:avLst/>
              <a:gdLst/>
              <a:ahLst/>
              <a:cxnLst/>
              <a:rect l="0" t="0" r="0" b="0"/>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28575" cap="rnd" cmpd="sng">
              <a:solidFill>
                <a:schemeClr val="accent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40" name="Shape 640"/>
          <p:cNvGrpSpPr/>
          <p:nvPr/>
        </p:nvGrpSpPr>
        <p:grpSpPr>
          <a:xfrm>
            <a:off x="7923017" y="3826144"/>
            <a:ext cx="311079" cy="206020"/>
            <a:chOff x="564675" y="1700625"/>
            <a:chExt cx="465200" cy="314200"/>
          </a:xfrm>
        </p:grpSpPr>
        <p:sp>
          <p:nvSpPr>
            <p:cNvPr id="641" name="Shape 641"/>
            <p:cNvSpPr/>
            <p:nvPr/>
          </p:nvSpPr>
          <p:spPr>
            <a:xfrm>
              <a:off x="564675" y="1700625"/>
              <a:ext cx="465200" cy="29250"/>
            </a:xfrm>
            <a:custGeom>
              <a:avLst/>
              <a:gdLst/>
              <a:ahLst/>
              <a:cxnLst/>
              <a:rect l="0" t="0" r="0" b="0"/>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28575" cap="rnd" cmpd="sng">
              <a:solidFill>
                <a:schemeClr val="accent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42" name="Shape 642"/>
            <p:cNvSpPr/>
            <p:nvPr/>
          </p:nvSpPr>
          <p:spPr>
            <a:xfrm>
              <a:off x="564675" y="1732300"/>
              <a:ext cx="465200" cy="272175"/>
            </a:xfrm>
            <a:custGeom>
              <a:avLst/>
              <a:gdLst/>
              <a:ahLst/>
              <a:cxnLst/>
              <a:rect l="0" t="0" r="0" b="0"/>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28575" cap="rnd" cmpd="sng">
              <a:solidFill>
                <a:schemeClr val="accent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43" name="Shape 643"/>
            <p:cNvSpPr/>
            <p:nvPr/>
          </p:nvSpPr>
          <p:spPr>
            <a:xfrm>
              <a:off x="572600" y="2014200"/>
              <a:ext cx="449375" cy="625"/>
            </a:xfrm>
            <a:custGeom>
              <a:avLst/>
              <a:gdLst/>
              <a:ahLst/>
              <a:cxnLst/>
              <a:rect l="0" t="0" r="0" b="0"/>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28575" cap="rnd" cmpd="sng">
              <a:solidFill>
                <a:schemeClr val="accent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44" name="Shape 644"/>
          <p:cNvGrpSpPr/>
          <p:nvPr/>
        </p:nvGrpSpPr>
        <p:grpSpPr>
          <a:xfrm>
            <a:off x="8236917" y="2393531"/>
            <a:ext cx="311079" cy="206020"/>
            <a:chOff x="564675" y="1700625"/>
            <a:chExt cx="465200" cy="314200"/>
          </a:xfrm>
        </p:grpSpPr>
        <p:sp>
          <p:nvSpPr>
            <p:cNvPr id="645" name="Shape 645"/>
            <p:cNvSpPr/>
            <p:nvPr/>
          </p:nvSpPr>
          <p:spPr>
            <a:xfrm>
              <a:off x="564675" y="1700625"/>
              <a:ext cx="465200" cy="29250"/>
            </a:xfrm>
            <a:custGeom>
              <a:avLst/>
              <a:gdLst/>
              <a:ahLst/>
              <a:cxnLst/>
              <a:rect l="0" t="0" r="0" b="0"/>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46" name="Shape 646"/>
            <p:cNvSpPr/>
            <p:nvPr/>
          </p:nvSpPr>
          <p:spPr>
            <a:xfrm>
              <a:off x="564675" y="1732300"/>
              <a:ext cx="465200" cy="272175"/>
            </a:xfrm>
            <a:custGeom>
              <a:avLst/>
              <a:gdLst/>
              <a:ahLst/>
              <a:cxnLst/>
              <a:rect l="0" t="0" r="0" b="0"/>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47" name="Shape 647"/>
            <p:cNvSpPr/>
            <p:nvPr/>
          </p:nvSpPr>
          <p:spPr>
            <a:xfrm>
              <a:off x="572600" y="2014200"/>
              <a:ext cx="449375" cy="625"/>
            </a:xfrm>
            <a:custGeom>
              <a:avLst/>
              <a:gdLst/>
              <a:ahLst/>
              <a:cxnLst/>
              <a:rect l="0" t="0" r="0" b="0"/>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48" name="Shape 648"/>
          <p:cNvGrpSpPr/>
          <p:nvPr/>
        </p:nvGrpSpPr>
        <p:grpSpPr>
          <a:xfrm>
            <a:off x="1842714" y="2758141"/>
            <a:ext cx="145343" cy="422729"/>
            <a:chOff x="4071800" y="2269925"/>
            <a:chExt cx="172925" cy="502950"/>
          </a:xfrm>
        </p:grpSpPr>
        <p:sp>
          <p:nvSpPr>
            <p:cNvPr id="649" name="Shape 649"/>
            <p:cNvSpPr/>
            <p:nvPr/>
          </p:nvSpPr>
          <p:spPr>
            <a:xfrm>
              <a:off x="4118075" y="2269925"/>
              <a:ext cx="80375" cy="91350"/>
            </a:xfrm>
            <a:custGeom>
              <a:avLst/>
              <a:gdLst/>
              <a:ahLst/>
              <a:cxnLst/>
              <a:rect l="0" t="0" r="0" b="0"/>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0" name="Shape 650"/>
            <p:cNvSpPr/>
            <p:nvPr/>
          </p:nvSpPr>
          <p:spPr>
            <a:xfrm>
              <a:off x="4071800" y="2372825"/>
              <a:ext cx="172925" cy="400050"/>
            </a:xfrm>
            <a:custGeom>
              <a:avLst/>
              <a:gdLst/>
              <a:ahLst/>
              <a:cxnLst/>
              <a:rect l="0" t="0" r="0" b="0"/>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651" name="Shape 651"/>
          <p:cNvSpPr/>
          <p:nvPr/>
        </p:nvSpPr>
        <p:spPr>
          <a:xfrm>
            <a:off x="7908645" y="1063410"/>
            <a:ext cx="339835" cy="309114"/>
          </a:xfrm>
          <a:custGeom>
            <a:avLst/>
            <a:gdLst/>
            <a:ahLst/>
            <a:cxnLst/>
            <a:rect l="0" t="0" r="0" b="0"/>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2" name="Shape 652"/>
          <p:cNvSpPr/>
          <p:nvPr/>
        </p:nvSpPr>
        <p:spPr>
          <a:xfrm>
            <a:off x="6801645" y="1550860"/>
            <a:ext cx="339835" cy="309114"/>
          </a:xfrm>
          <a:custGeom>
            <a:avLst/>
            <a:gdLst/>
            <a:ahLst/>
            <a:cxnLst/>
            <a:rect l="0" t="0" r="0" b="0"/>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3" name="Shape 653"/>
          <p:cNvSpPr/>
          <p:nvPr/>
        </p:nvSpPr>
        <p:spPr>
          <a:xfrm>
            <a:off x="6880825" y="2028600"/>
            <a:ext cx="547011" cy="422720"/>
          </a:xfrm>
          <a:custGeom>
            <a:avLst/>
            <a:gdLst/>
            <a:ahLst/>
            <a:cxnLst/>
            <a:rect l="0" t="0" r="0" b="0"/>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28575" cap="rnd" cmpd="sng">
            <a:solidFill>
              <a:schemeClr val="accent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4" name="Shape 654"/>
          <p:cNvSpPr/>
          <p:nvPr/>
        </p:nvSpPr>
        <p:spPr>
          <a:xfrm>
            <a:off x="5027870" y="4111810"/>
            <a:ext cx="339835" cy="309114"/>
          </a:xfrm>
          <a:custGeom>
            <a:avLst/>
            <a:gdLst/>
            <a:ahLst/>
            <a:cxnLst/>
            <a:rect l="0" t="0" r="0" b="0"/>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5" name="Shape 655"/>
          <p:cNvSpPr/>
          <p:nvPr/>
        </p:nvSpPr>
        <p:spPr>
          <a:xfrm>
            <a:off x="6284079" y="3213486"/>
            <a:ext cx="676031" cy="584284"/>
          </a:xfrm>
          <a:custGeom>
            <a:avLst/>
            <a:gdLst/>
            <a:ahLst/>
            <a:cxnLst/>
            <a:rect l="0" t="0" r="0" b="0"/>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6" name="Shape 656"/>
          <p:cNvSpPr/>
          <p:nvPr/>
        </p:nvSpPr>
        <p:spPr>
          <a:xfrm flipH="1">
            <a:off x="1781528" y="1432302"/>
            <a:ext cx="576769" cy="422720"/>
          </a:xfrm>
          <a:custGeom>
            <a:avLst/>
            <a:gdLst/>
            <a:ahLst/>
            <a:cxnLst/>
            <a:rect l="0" t="0" r="0" b="0"/>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7" name="Shape 657"/>
          <p:cNvSpPr/>
          <p:nvPr/>
        </p:nvSpPr>
        <p:spPr>
          <a:xfrm>
            <a:off x="6990170" y="849048"/>
            <a:ext cx="339835" cy="309114"/>
          </a:xfrm>
          <a:custGeom>
            <a:avLst/>
            <a:gdLst/>
            <a:ahLst/>
            <a:cxnLst/>
            <a:rect l="0" t="0" r="0" b="0"/>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8" name="Shape 658"/>
          <p:cNvSpPr/>
          <p:nvPr/>
        </p:nvSpPr>
        <p:spPr>
          <a:xfrm>
            <a:off x="5662770" y="4032185"/>
            <a:ext cx="339835" cy="309114"/>
          </a:xfrm>
          <a:custGeom>
            <a:avLst/>
            <a:gdLst/>
            <a:ahLst/>
            <a:cxnLst/>
            <a:rect l="0" t="0" r="0" b="0"/>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28575" cap="rnd" cmpd="sng">
            <a:solidFill>
              <a:schemeClr val="accent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9" name="Shape 659"/>
          <p:cNvSpPr/>
          <p:nvPr/>
        </p:nvSpPr>
        <p:spPr>
          <a:xfrm flipH="1">
            <a:off x="4705330" y="1063399"/>
            <a:ext cx="311087" cy="309114"/>
          </a:xfrm>
          <a:custGeom>
            <a:avLst/>
            <a:gdLst/>
            <a:ahLst/>
            <a:cxnLst/>
            <a:rect l="0" t="0" r="0" b="0"/>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0" name="Shape 660"/>
          <p:cNvSpPr/>
          <p:nvPr/>
        </p:nvSpPr>
        <p:spPr>
          <a:xfrm>
            <a:off x="7088008" y="4032185"/>
            <a:ext cx="339835" cy="309114"/>
          </a:xfrm>
          <a:custGeom>
            <a:avLst/>
            <a:gdLst/>
            <a:ahLst/>
            <a:cxnLst/>
            <a:rect l="0" t="0" r="0" b="0"/>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1" name="Shape 661"/>
          <p:cNvSpPr/>
          <p:nvPr/>
        </p:nvSpPr>
        <p:spPr>
          <a:xfrm>
            <a:off x="6295095" y="4181235"/>
            <a:ext cx="339835" cy="309114"/>
          </a:xfrm>
          <a:custGeom>
            <a:avLst/>
            <a:gdLst/>
            <a:ahLst/>
            <a:cxnLst/>
            <a:rect l="0" t="0" r="0" b="0"/>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2" name="Shape 662"/>
          <p:cNvSpPr/>
          <p:nvPr/>
        </p:nvSpPr>
        <p:spPr>
          <a:xfrm flipH="1">
            <a:off x="735003" y="2150702"/>
            <a:ext cx="576769" cy="422720"/>
          </a:xfrm>
          <a:custGeom>
            <a:avLst/>
            <a:gdLst/>
            <a:ahLst/>
            <a:cxnLst/>
            <a:rect l="0" t="0" r="0" b="0"/>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3" name="Shape 663"/>
          <p:cNvSpPr/>
          <p:nvPr/>
        </p:nvSpPr>
        <p:spPr>
          <a:xfrm flipH="1">
            <a:off x="1008253" y="3629777"/>
            <a:ext cx="576769" cy="422720"/>
          </a:xfrm>
          <a:custGeom>
            <a:avLst/>
            <a:gdLst/>
            <a:ahLst/>
            <a:cxnLst/>
            <a:rect l="0" t="0" r="0" b="0"/>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4" name="Shape 664"/>
          <p:cNvSpPr/>
          <p:nvPr/>
        </p:nvSpPr>
        <p:spPr>
          <a:xfrm flipH="1">
            <a:off x="2221940" y="4124427"/>
            <a:ext cx="576769" cy="422720"/>
          </a:xfrm>
          <a:custGeom>
            <a:avLst/>
            <a:gdLst/>
            <a:ahLst/>
            <a:cxnLst/>
            <a:rect l="0" t="0" r="0" b="0"/>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5" name="Shape 665"/>
          <p:cNvSpPr/>
          <p:nvPr/>
        </p:nvSpPr>
        <p:spPr>
          <a:xfrm flipH="1">
            <a:off x="2536274" y="1409024"/>
            <a:ext cx="311087" cy="252587"/>
          </a:xfrm>
          <a:custGeom>
            <a:avLst/>
            <a:gdLst/>
            <a:ahLst/>
            <a:cxnLst/>
            <a:rect l="0" t="0" r="0" b="0"/>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6" name="Shape 666"/>
          <p:cNvSpPr/>
          <p:nvPr/>
        </p:nvSpPr>
        <p:spPr>
          <a:xfrm flipH="1">
            <a:off x="1614949" y="4283249"/>
            <a:ext cx="311087" cy="252587"/>
          </a:xfrm>
          <a:custGeom>
            <a:avLst/>
            <a:gdLst/>
            <a:ahLst/>
            <a:cxnLst/>
            <a:rect l="0" t="0" r="0" b="0"/>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7" name="Shape 667"/>
          <p:cNvSpPr/>
          <p:nvPr/>
        </p:nvSpPr>
        <p:spPr>
          <a:xfrm flipH="1">
            <a:off x="2354786" y="2597849"/>
            <a:ext cx="311087" cy="252587"/>
          </a:xfrm>
          <a:custGeom>
            <a:avLst/>
            <a:gdLst/>
            <a:ahLst/>
            <a:cxnLst/>
            <a:rect l="0" t="0" r="0" b="0"/>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8" name="Shape 668"/>
          <p:cNvSpPr/>
          <p:nvPr/>
        </p:nvSpPr>
        <p:spPr>
          <a:xfrm flipH="1">
            <a:off x="2320661" y="3570986"/>
            <a:ext cx="311087" cy="252587"/>
          </a:xfrm>
          <a:custGeom>
            <a:avLst/>
            <a:gdLst/>
            <a:ahLst/>
            <a:cxnLst/>
            <a:rect l="0" t="0" r="0" b="0"/>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669" name="Shape 669"/>
          <p:cNvGrpSpPr/>
          <p:nvPr/>
        </p:nvGrpSpPr>
        <p:grpSpPr>
          <a:xfrm>
            <a:off x="3014977" y="4198166"/>
            <a:ext cx="145343" cy="422729"/>
            <a:chOff x="4071800" y="2269925"/>
            <a:chExt cx="172925" cy="502950"/>
          </a:xfrm>
        </p:grpSpPr>
        <p:sp>
          <p:nvSpPr>
            <p:cNvPr id="670" name="Shape 670"/>
            <p:cNvSpPr/>
            <p:nvPr/>
          </p:nvSpPr>
          <p:spPr>
            <a:xfrm>
              <a:off x="4118075" y="2269925"/>
              <a:ext cx="80375" cy="91350"/>
            </a:xfrm>
            <a:custGeom>
              <a:avLst/>
              <a:gdLst/>
              <a:ahLst/>
              <a:cxnLst/>
              <a:rect l="0" t="0" r="0" b="0"/>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1" name="Shape 671"/>
            <p:cNvSpPr/>
            <p:nvPr/>
          </p:nvSpPr>
          <p:spPr>
            <a:xfrm>
              <a:off x="4071800" y="2372825"/>
              <a:ext cx="172925" cy="400050"/>
            </a:xfrm>
            <a:custGeom>
              <a:avLst/>
              <a:gdLst/>
              <a:ahLst/>
              <a:cxnLst/>
              <a:rect l="0" t="0" r="0" b="0"/>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72" name="Shape 672"/>
          <p:cNvGrpSpPr/>
          <p:nvPr/>
        </p:nvGrpSpPr>
        <p:grpSpPr>
          <a:xfrm>
            <a:off x="1311764" y="2992621"/>
            <a:ext cx="145343" cy="491080"/>
            <a:chOff x="4071800" y="2269925"/>
            <a:chExt cx="172925" cy="502950"/>
          </a:xfrm>
        </p:grpSpPr>
        <p:sp>
          <p:nvSpPr>
            <p:cNvPr id="673" name="Shape 673"/>
            <p:cNvSpPr/>
            <p:nvPr/>
          </p:nvSpPr>
          <p:spPr>
            <a:xfrm>
              <a:off x="4118075" y="2269925"/>
              <a:ext cx="80375" cy="91350"/>
            </a:xfrm>
            <a:custGeom>
              <a:avLst/>
              <a:gdLst/>
              <a:ahLst/>
              <a:cxnLst/>
              <a:rect l="0" t="0" r="0" b="0"/>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28575" cap="rnd" cmpd="sng">
              <a:solidFill>
                <a:schemeClr val="accent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4" name="Shape 674"/>
            <p:cNvSpPr/>
            <p:nvPr/>
          </p:nvSpPr>
          <p:spPr>
            <a:xfrm>
              <a:off x="4071800" y="2372825"/>
              <a:ext cx="172925" cy="400050"/>
            </a:xfrm>
            <a:custGeom>
              <a:avLst/>
              <a:gdLst/>
              <a:ahLst/>
              <a:cxnLst/>
              <a:rect l="0" t="0" r="0" b="0"/>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28575" cap="rnd" cmpd="sng">
              <a:solidFill>
                <a:schemeClr val="accent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75" name="Shape 675"/>
          <p:cNvGrpSpPr/>
          <p:nvPr/>
        </p:nvGrpSpPr>
        <p:grpSpPr>
          <a:xfrm>
            <a:off x="2295302" y="1929141"/>
            <a:ext cx="145343" cy="422729"/>
            <a:chOff x="4071800" y="2269925"/>
            <a:chExt cx="172925" cy="502950"/>
          </a:xfrm>
        </p:grpSpPr>
        <p:sp>
          <p:nvSpPr>
            <p:cNvPr id="676" name="Shape 676"/>
            <p:cNvSpPr/>
            <p:nvPr/>
          </p:nvSpPr>
          <p:spPr>
            <a:xfrm>
              <a:off x="4118075" y="2269925"/>
              <a:ext cx="80375" cy="91350"/>
            </a:xfrm>
            <a:custGeom>
              <a:avLst/>
              <a:gdLst/>
              <a:ahLst/>
              <a:cxnLst/>
              <a:rect l="0" t="0" r="0" b="0"/>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7" name="Shape 677"/>
            <p:cNvSpPr/>
            <p:nvPr/>
          </p:nvSpPr>
          <p:spPr>
            <a:xfrm>
              <a:off x="4071800" y="2372825"/>
              <a:ext cx="172925" cy="400050"/>
            </a:xfrm>
            <a:custGeom>
              <a:avLst/>
              <a:gdLst/>
              <a:ahLst/>
              <a:cxnLst/>
              <a:rect l="0" t="0" r="0" b="0"/>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78" name="Shape 678"/>
          <p:cNvGrpSpPr/>
          <p:nvPr/>
        </p:nvGrpSpPr>
        <p:grpSpPr>
          <a:xfrm>
            <a:off x="2909214" y="1571391"/>
            <a:ext cx="145343" cy="422729"/>
            <a:chOff x="4071800" y="2269925"/>
            <a:chExt cx="172925" cy="502950"/>
          </a:xfrm>
        </p:grpSpPr>
        <p:sp>
          <p:nvSpPr>
            <p:cNvPr id="679" name="Shape 679"/>
            <p:cNvSpPr/>
            <p:nvPr/>
          </p:nvSpPr>
          <p:spPr>
            <a:xfrm>
              <a:off x="4118075" y="2269925"/>
              <a:ext cx="80375" cy="91350"/>
            </a:xfrm>
            <a:custGeom>
              <a:avLst/>
              <a:gdLst/>
              <a:ahLst/>
              <a:cxnLst/>
              <a:rect l="0" t="0" r="0" b="0"/>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80" name="Shape 680"/>
            <p:cNvSpPr/>
            <p:nvPr/>
          </p:nvSpPr>
          <p:spPr>
            <a:xfrm>
              <a:off x="4071800" y="2372825"/>
              <a:ext cx="172925" cy="400050"/>
            </a:xfrm>
            <a:custGeom>
              <a:avLst/>
              <a:gdLst/>
              <a:ahLst/>
              <a:cxnLst/>
              <a:rect l="0" t="0" r="0" b="0"/>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81" name="Shape 681"/>
          <p:cNvGrpSpPr/>
          <p:nvPr/>
        </p:nvGrpSpPr>
        <p:grpSpPr>
          <a:xfrm>
            <a:off x="4177077" y="4193291"/>
            <a:ext cx="145343" cy="422729"/>
            <a:chOff x="4071800" y="2269925"/>
            <a:chExt cx="172925" cy="502950"/>
          </a:xfrm>
        </p:grpSpPr>
        <p:sp>
          <p:nvSpPr>
            <p:cNvPr id="682" name="Shape 682"/>
            <p:cNvSpPr/>
            <p:nvPr/>
          </p:nvSpPr>
          <p:spPr>
            <a:xfrm>
              <a:off x="4118075" y="2269925"/>
              <a:ext cx="80375" cy="91350"/>
            </a:xfrm>
            <a:custGeom>
              <a:avLst/>
              <a:gdLst/>
              <a:ahLst/>
              <a:cxnLst/>
              <a:rect l="0" t="0" r="0" b="0"/>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83" name="Shape 683"/>
            <p:cNvSpPr/>
            <p:nvPr/>
          </p:nvSpPr>
          <p:spPr>
            <a:xfrm>
              <a:off x="4071800" y="2372825"/>
              <a:ext cx="172925" cy="400050"/>
            </a:xfrm>
            <a:custGeom>
              <a:avLst/>
              <a:gdLst/>
              <a:ahLst/>
              <a:cxnLst/>
              <a:rect l="0" t="0" r="0" b="0"/>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84" name="Shape 684"/>
          <p:cNvGrpSpPr/>
          <p:nvPr/>
        </p:nvGrpSpPr>
        <p:grpSpPr>
          <a:xfrm>
            <a:off x="6002589" y="3547691"/>
            <a:ext cx="145343" cy="422729"/>
            <a:chOff x="4071800" y="2269925"/>
            <a:chExt cx="172925" cy="502950"/>
          </a:xfrm>
        </p:grpSpPr>
        <p:sp>
          <p:nvSpPr>
            <p:cNvPr id="685" name="Shape 685"/>
            <p:cNvSpPr/>
            <p:nvPr/>
          </p:nvSpPr>
          <p:spPr>
            <a:xfrm>
              <a:off x="4118075" y="2269925"/>
              <a:ext cx="80375" cy="91350"/>
            </a:xfrm>
            <a:custGeom>
              <a:avLst/>
              <a:gdLst/>
              <a:ahLst/>
              <a:cxnLst/>
              <a:rect l="0" t="0" r="0" b="0"/>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86" name="Shape 686"/>
            <p:cNvSpPr/>
            <p:nvPr/>
          </p:nvSpPr>
          <p:spPr>
            <a:xfrm>
              <a:off x="4071800" y="2372825"/>
              <a:ext cx="172925" cy="400050"/>
            </a:xfrm>
            <a:custGeom>
              <a:avLst/>
              <a:gdLst/>
              <a:ahLst/>
              <a:cxnLst/>
              <a:rect l="0" t="0" r="0" b="0"/>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87" name="Shape 687"/>
          <p:cNvGrpSpPr/>
          <p:nvPr/>
        </p:nvGrpSpPr>
        <p:grpSpPr>
          <a:xfrm>
            <a:off x="7329989" y="2829666"/>
            <a:ext cx="145343" cy="422729"/>
            <a:chOff x="4071800" y="2269925"/>
            <a:chExt cx="172925" cy="502950"/>
          </a:xfrm>
        </p:grpSpPr>
        <p:sp>
          <p:nvSpPr>
            <p:cNvPr id="688" name="Shape 688"/>
            <p:cNvSpPr/>
            <p:nvPr/>
          </p:nvSpPr>
          <p:spPr>
            <a:xfrm>
              <a:off x="4118075" y="2269925"/>
              <a:ext cx="80375" cy="91350"/>
            </a:xfrm>
            <a:custGeom>
              <a:avLst/>
              <a:gdLst/>
              <a:ahLst/>
              <a:cxnLst/>
              <a:rect l="0" t="0" r="0" b="0"/>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89" name="Shape 689"/>
            <p:cNvSpPr/>
            <p:nvPr/>
          </p:nvSpPr>
          <p:spPr>
            <a:xfrm>
              <a:off x="4071800" y="2372825"/>
              <a:ext cx="172925" cy="400050"/>
            </a:xfrm>
            <a:custGeom>
              <a:avLst/>
              <a:gdLst/>
              <a:ahLst/>
              <a:cxnLst/>
              <a:rect l="0" t="0" r="0" b="0"/>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90" name="Shape 690"/>
          <p:cNvGrpSpPr/>
          <p:nvPr/>
        </p:nvGrpSpPr>
        <p:grpSpPr>
          <a:xfrm>
            <a:off x="7331702" y="1227516"/>
            <a:ext cx="145343" cy="422729"/>
            <a:chOff x="4071800" y="2269925"/>
            <a:chExt cx="172925" cy="502950"/>
          </a:xfrm>
        </p:grpSpPr>
        <p:sp>
          <p:nvSpPr>
            <p:cNvPr id="691" name="Shape 691"/>
            <p:cNvSpPr/>
            <p:nvPr/>
          </p:nvSpPr>
          <p:spPr>
            <a:xfrm>
              <a:off x="4118075" y="2269925"/>
              <a:ext cx="80375" cy="91350"/>
            </a:xfrm>
            <a:custGeom>
              <a:avLst/>
              <a:gdLst/>
              <a:ahLst/>
              <a:cxnLst/>
              <a:rect l="0" t="0" r="0" b="0"/>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2" name="Shape 692"/>
            <p:cNvSpPr/>
            <p:nvPr/>
          </p:nvSpPr>
          <p:spPr>
            <a:xfrm>
              <a:off x="4071800" y="2372825"/>
              <a:ext cx="172925" cy="400050"/>
            </a:xfrm>
            <a:custGeom>
              <a:avLst/>
              <a:gdLst/>
              <a:ahLst/>
              <a:cxnLst/>
              <a:rect l="0" t="0" r="0" b="0"/>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93" name="Shape 693"/>
          <p:cNvGrpSpPr/>
          <p:nvPr/>
        </p:nvGrpSpPr>
        <p:grpSpPr>
          <a:xfrm>
            <a:off x="7996389" y="2959228"/>
            <a:ext cx="145343" cy="422729"/>
            <a:chOff x="4071800" y="2269925"/>
            <a:chExt cx="172925" cy="502950"/>
          </a:xfrm>
        </p:grpSpPr>
        <p:sp>
          <p:nvSpPr>
            <p:cNvPr id="694" name="Shape 694"/>
            <p:cNvSpPr/>
            <p:nvPr/>
          </p:nvSpPr>
          <p:spPr>
            <a:xfrm>
              <a:off x="4118075" y="2269925"/>
              <a:ext cx="80375" cy="91350"/>
            </a:xfrm>
            <a:custGeom>
              <a:avLst/>
              <a:gdLst/>
              <a:ahLst/>
              <a:cxnLst/>
              <a:rect l="0" t="0" r="0" b="0"/>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5" name="Shape 695"/>
            <p:cNvSpPr/>
            <p:nvPr/>
          </p:nvSpPr>
          <p:spPr>
            <a:xfrm>
              <a:off x="4071800" y="2372825"/>
              <a:ext cx="172925" cy="400050"/>
            </a:xfrm>
            <a:custGeom>
              <a:avLst/>
              <a:gdLst/>
              <a:ahLst/>
              <a:cxnLst/>
              <a:rect l="0" t="0" r="0" b="0"/>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96" name="Shape 696"/>
          <p:cNvGrpSpPr/>
          <p:nvPr/>
        </p:nvGrpSpPr>
        <p:grpSpPr>
          <a:xfrm>
            <a:off x="8402664" y="3547703"/>
            <a:ext cx="145343" cy="422729"/>
            <a:chOff x="4071800" y="2269925"/>
            <a:chExt cx="172925" cy="502950"/>
          </a:xfrm>
        </p:grpSpPr>
        <p:sp>
          <p:nvSpPr>
            <p:cNvPr id="697" name="Shape 697"/>
            <p:cNvSpPr/>
            <p:nvPr/>
          </p:nvSpPr>
          <p:spPr>
            <a:xfrm>
              <a:off x="4118075" y="2269925"/>
              <a:ext cx="80375" cy="91350"/>
            </a:xfrm>
            <a:custGeom>
              <a:avLst/>
              <a:gdLst/>
              <a:ahLst/>
              <a:cxnLst/>
              <a:rect l="0" t="0" r="0" b="0"/>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8" name="Shape 698"/>
            <p:cNvSpPr/>
            <p:nvPr/>
          </p:nvSpPr>
          <p:spPr>
            <a:xfrm>
              <a:off x="4071800" y="2372825"/>
              <a:ext cx="172925" cy="400050"/>
            </a:xfrm>
            <a:custGeom>
              <a:avLst/>
              <a:gdLst/>
              <a:ahLst/>
              <a:cxnLst/>
              <a:rect l="0" t="0" r="0" b="0"/>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99" name="Shape 699"/>
          <p:cNvGrpSpPr/>
          <p:nvPr/>
        </p:nvGrpSpPr>
        <p:grpSpPr>
          <a:xfrm>
            <a:off x="6681739" y="1006591"/>
            <a:ext cx="145343" cy="422729"/>
            <a:chOff x="4071800" y="2269925"/>
            <a:chExt cx="172925" cy="502950"/>
          </a:xfrm>
        </p:grpSpPr>
        <p:sp>
          <p:nvSpPr>
            <p:cNvPr id="700" name="Shape 700"/>
            <p:cNvSpPr/>
            <p:nvPr/>
          </p:nvSpPr>
          <p:spPr>
            <a:xfrm>
              <a:off x="4118075" y="2269925"/>
              <a:ext cx="80375" cy="91350"/>
            </a:xfrm>
            <a:custGeom>
              <a:avLst/>
              <a:gdLst/>
              <a:ahLst/>
              <a:cxnLst/>
              <a:rect l="0" t="0" r="0" b="0"/>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1" name="Shape 701"/>
            <p:cNvSpPr/>
            <p:nvPr/>
          </p:nvSpPr>
          <p:spPr>
            <a:xfrm>
              <a:off x="4071800" y="2372825"/>
              <a:ext cx="172925" cy="400050"/>
            </a:xfrm>
            <a:custGeom>
              <a:avLst/>
              <a:gdLst/>
              <a:ahLst/>
              <a:cxnLst/>
              <a:rect l="0" t="0" r="0" b="0"/>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702" name="Shape 702"/>
          <p:cNvGrpSpPr/>
          <p:nvPr/>
        </p:nvGrpSpPr>
        <p:grpSpPr>
          <a:xfrm>
            <a:off x="7533752" y="1989866"/>
            <a:ext cx="145343" cy="422729"/>
            <a:chOff x="4071800" y="2269925"/>
            <a:chExt cx="172925" cy="502950"/>
          </a:xfrm>
        </p:grpSpPr>
        <p:sp>
          <p:nvSpPr>
            <p:cNvPr id="703" name="Shape 703"/>
            <p:cNvSpPr/>
            <p:nvPr/>
          </p:nvSpPr>
          <p:spPr>
            <a:xfrm>
              <a:off x="4118075" y="2269925"/>
              <a:ext cx="80375" cy="91350"/>
            </a:xfrm>
            <a:custGeom>
              <a:avLst/>
              <a:gdLst/>
              <a:ahLst/>
              <a:cxnLst/>
              <a:rect l="0" t="0" r="0" b="0"/>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4" name="Shape 704"/>
            <p:cNvSpPr/>
            <p:nvPr/>
          </p:nvSpPr>
          <p:spPr>
            <a:xfrm>
              <a:off x="4071800" y="2372825"/>
              <a:ext cx="172925" cy="400050"/>
            </a:xfrm>
            <a:custGeom>
              <a:avLst/>
              <a:gdLst/>
              <a:ahLst/>
              <a:cxnLst/>
              <a:rect l="0" t="0" r="0" b="0"/>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705" name="Shape 705"/>
          <p:cNvGrpSpPr/>
          <p:nvPr/>
        </p:nvGrpSpPr>
        <p:grpSpPr>
          <a:xfrm>
            <a:off x="6002589" y="1571391"/>
            <a:ext cx="145343" cy="422729"/>
            <a:chOff x="4071800" y="2269925"/>
            <a:chExt cx="172925" cy="502950"/>
          </a:xfrm>
        </p:grpSpPr>
        <p:sp>
          <p:nvSpPr>
            <p:cNvPr id="706" name="Shape 706"/>
            <p:cNvSpPr/>
            <p:nvPr/>
          </p:nvSpPr>
          <p:spPr>
            <a:xfrm>
              <a:off x="4118075" y="2269925"/>
              <a:ext cx="80375" cy="91350"/>
            </a:xfrm>
            <a:custGeom>
              <a:avLst/>
              <a:gdLst/>
              <a:ahLst/>
              <a:cxnLst/>
              <a:rect l="0" t="0" r="0" b="0"/>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7" name="Shape 707"/>
            <p:cNvSpPr/>
            <p:nvPr/>
          </p:nvSpPr>
          <p:spPr>
            <a:xfrm>
              <a:off x="4071800" y="2372825"/>
              <a:ext cx="172925" cy="400050"/>
            </a:xfrm>
            <a:custGeom>
              <a:avLst/>
              <a:gdLst/>
              <a:ahLst/>
              <a:cxnLst/>
              <a:rect l="0" t="0" r="0" b="0"/>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708" name="Shape 708"/>
          <p:cNvGrpSpPr/>
          <p:nvPr/>
        </p:nvGrpSpPr>
        <p:grpSpPr>
          <a:xfrm>
            <a:off x="6255202" y="2695016"/>
            <a:ext cx="145343" cy="422729"/>
            <a:chOff x="4071800" y="2269925"/>
            <a:chExt cx="172925" cy="502950"/>
          </a:xfrm>
        </p:grpSpPr>
        <p:sp>
          <p:nvSpPr>
            <p:cNvPr id="709" name="Shape 709"/>
            <p:cNvSpPr/>
            <p:nvPr/>
          </p:nvSpPr>
          <p:spPr>
            <a:xfrm>
              <a:off x="4118075" y="2269925"/>
              <a:ext cx="80375" cy="91350"/>
            </a:xfrm>
            <a:custGeom>
              <a:avLst/>
              <a:gdLst/>
              <a:ahLst/>
              <a:cxnLst/>
              <a:rect l="0" t="0" r="0" b="0"/>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0" name="Shape 710"/>
            <p:cNvSpPr/>
            <p:nvPr/>
          </p:nvSpPr>
          <p:spPr>
            <a:xfrm>
              <a:off x="4071800" y="2372825"/>
              <a:ext cx="172925" cy="400050"/>
            </a:xfrm>
            <a:custGeom>
              <a:avLst/>
              <a:gdLst/>
              <a:ahLst/>
              <a:cxnLst/>
              <a:rect l="0" t="0" r="0" b="0"/>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711" name="Shape 711"/>
          <p:cNvGrpSpPr/>
          <p:nvPr/>
        </p:nvGrpSpPr>
        <p:grpSpPr>
          <a:xfrm>
            <a:off x="5175152" y="1127666"/>
            <a:ext cx="145343" cy="422729"/>
            <a:chOff x="4071800" y="2269925"/>
            <a:chExt cx="172925" cy="502950"/>
          </a:xfrm>
        </p:grpSpPr>
        <p:sp>
          <p:nvSpPr>
            <p:cNvPr id="712" name="Shape 712"/>
            <p:cNvSpPr/>
            <p:nvPr/>
          </p:nvSpPr>
          <p:spPr>
            <a:xfrm>
              <a:off x="4118075" y="2269925"/>
              <a:ext cx="80375" cy="91350"/>
            </a:xfrm>
            <a:custGeom>
              <a:avLst/>
              <a:gdLst/>
              <a:ahLst/>
              <a:cxnLst/>
              <a:rect l="0" t="0" r="0" b="0"/>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28575" cap="rnd" cmpd="sng">
              <a:solidFill>
                <a:schemeClr val="accent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3" name="Shape 713"/>
            <p:cNvSpPr/>
            <p:nvPr/>
          </p:nvSpPr>
          <p:spPr>
            <a:xfrm>
              <a:off x="4071800" y="2372825"/>
              <a:ext cx="172925" cy="400050"/>
            </a:xfrm>
            <a:custGeom>
              <a:avLst/>
              <a:gdLst/>
              <a:ahLst/>
              <a:cxnLst/>
              <a:rect l="0" t="0" r="0" b="0"/>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28575" cap="rnd" cmpd="sng">
              <a:solidFill>
                <a:schemeClr val="accent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714" name="Shape 714"/>
          <p:cNvGrpSpPr/>
          <p:nvPr/>
        </p:nvGrpSpPr>
        <p:grpSpPr>
          <a:xfrm>
            <a:off x="1546402" y="1727966"/>
            <a:ext cx="145343" cy="422729"/>
            <a:chOff x="4071800" y="2269925"/>
            <a:chExt cx="172925" cy="502950"/>
          </a:xfrm>
        </p:grpSpPr>
        <p:sp>
          <p:nvSpPr>
            <p:cNvPr id="715" name="Shape 715"/>
            <p:cNvSpPr/>
            <p:nvPr/>
          </p:nvSpPr>
          <p:spPr>
            <a:xfrm>
              <a:off x="4118075" y="2269925"/>
              <a:ext cx="80375" cy="91350"/>
            </a:xfrm>
            <a:custGeom>
              <a:avLst/>
              <a:gdLst/>
              <a:ahLst/>
              <a:cxnLst/>
              <a:rect l="0" t="0" r="0" b="0"/>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6" name="Shape 716"/>
            <p:cNvSpPr/>
            <p:nvPr/>
          </p:nvSpPr>
          <p:spPr>
            <a:xfrm>
              <a:off x="4071800" y="2372825"/>
              <a:ext cx="172925" cy="400050"/>
            </a:xfrm>
            <a:custGeom>
              <a:avLst/>
              <a:gdLst/>
              <a:ahLst/>
              <a:cxnLst/>
              <a:rect l="0" t="0" r="0" b="0"/>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chemeClr val="lt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717" name="Shape 717"/>
          <p:cNvSpPr txBox="1"/>
          <p:nvPr/>
        </p:nvSpPr>
        <p:spPr>
          <a:xfrm>
            <a:off x="4177850" y="2392750"/>
            <a:ext cx="864300" cy="507900"/>
          </a:xfrm>
          <a:prstGeom prst="rect">
            <a:avLst/>
          </a:prstGeom>
          <a:noFill/>
          <a:ln>
            <a:noFill/>
          </a:ln>
        </p:spPr>
        <p:txBody>
          <a:bodyPr lIns="91425" tIns="91425" rIns="91425" bIns="91425" anchor="t" anchorCtr="0">
            <a:noAutofit/>
          </a:bodyPr>
          <a:lstStyle/>
          <a:p>
            <a:pPr lvl="0" rtl="0">
              <a:spcBef>
                <a:spcPts val="0"/>
              </a:spcBef>
              <a:buNone/>
            </a:pPr>
            <a:r>
              <a:rPr lang="en" sz="2400" b="1">
                <a:solidFill>
                  <a:srgbClr val="88398A"/>
                </a:solidFill>
                <a:latin typeface="Titillium Web"/>
                <a:ea typeface="Titillium Web"/>
                <a:cs typeface="Titillium Web"/>
                <a:sym typeface="Titillium Web"/>
              </a:rPr>
              <a:t>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1746425" y="930425"/>
            <a:ext cx="3226800" cy="857400"/>
          </a:xfrm>
          <a:prstGeom prst="rect">
            <a:avLst/>
          </a:prstGeom>
        </p:spPr>
        <p:txBody>
          <a:bodyPr lIns="91425" tIns="91425" rIns="91425" bIns="91425" anchor="t" anchorCtr="0">
            <a:noAutofit/>
          </a:bodyPr>
          <a:lstStyle/>
          <a:p>
            <a:pPr lvl="0" rtl="0">
              <a:spcBef>
                <a:spcPts val="0"/>
              </a:spcBef>
              <a:buNone/>
            </a:pPr>
            <a:r>
              <a:rPr lang="en">
                <a:solidFill>
                  <a:srgbClr val="88398A"/>
                </a:solidFill>
              </a:rPr>
              <a:t>Alice Daish</a:t>
            </a:r>
          </a:p>
        </p:txBody>
      </p:sp>
      <p:pic>
        <p:nvPicPr>
          <p:cNvPr id="88" name="Shape 88"/>
          <p:cNvPicPr preferRelativeResize="0"/>
          <p:nvPr/>
        </p:nvPicPr>
        <p:blipFill>
          <a:blip r:embed="rId3">
            <a:alphaModFix/>
          </a:blip>
          <a:stretch>
            <a:fillRect/>
          </a:stretch>
        </p:blipFill>
        <p:spPr>
          <a:xfrm>
            <a:off x="1660050" y="1670400"/>
            <a:ext cx="2162700" cy="2162700"/>
          </a:xfrm>
          <a:prstGeom prst="ellipse">
            <a:avLst/>
          </a:prstGeom>
          <a:noFill/>
          <a:ln>
            <a:noFill/>
          </a:ln>
        </p:spPr>
      </p:pic>
      <p:pic>
        <p:nvPicPr>
          <p:cNvPr id="89" name="Shape 89"/>
          <p:cNvPicPr preferRelativeResize="0"/>
          <p:nvPr/>
        </p:nvPicPr>
        <p:blipFill>
          <a:blip r:embed="rId4">
            <a:alphaModFix/>
          </a:blip>
          <a:stretch>
            <a:fillRect/>
          </a:stretch>
        </p:blipFill>
        <p:spPr>
          <a:xfrm>
            <a:off x="4826275" y="1670387"/>
            <a:ext cx="2162700" cy="2162700"/>
          </a:xfrm>
          <a:prstGeom prst="ellipse">
            <a:avLst/>
          </a:prstGeom>
          <a:noFill/>
          <a:ln>
            <a:noFill/>
          </a:ln>
        </p:spPr>
      </p:pic>
      <p:sp>
        <p:nvSpPr>
          <p:cNvPr id="90" name="Shape 90"/>
          <p:cNvSpPr txBox="1">
            <a:spLocks noGrp="1"/>
          </p:cNvSpPr>
          <p:nvPr>
            <p:ph type="title"/>
          </p:nvPr>
        </p:nvSpPr>
        <p:spPr>
          <a:xfrm>
            <a:off x="4710375" y="930425"/>
            <a:ext cx="3226800" cy="857400"/>
          </a:xfrm>
          <a:prstGeom prst="rect">
            <a:avLst/>
          </a:prstGeom>
        </p:spPr>
        <p:txBody>
          <a:bodyPr lIns="91425" tIns="91425" rIns="91425" bIns="91425" anchor="t" anchorCtr="0">
            <a:noAutofit/>
          </a:bodyPr>
          <a:lstStyle/>
          <a:p>
            <a:pPr lvl="0" rtl="0">
              <a:spcBef>
                <a:spcPts val="0"/>
              </a:spcBef>
              <a:buNone/>
            </a:pPr>
            <a:r>
              <a:rPr lang="en">
                <a:solidFill>
                  <a:srgbClr val="88398A"/>
                </a:solidFill>
              </a:rPr>
              <a:t>Chiin-Rui Tan </a:t>
            </a:r>
          </a:p>
        </p:txBody>
      </p:sp>
      <p:pic>
        <p:nvPicPr>
          <p:cNvPr id="91" name="Shape 91"/>
          <p:cNvPicPr preferRelativeResize="0"/>
          <p:nvPr/>
        </p:nvPicPr>
        <p:blipFill>
          <a:blip r:embed="rId5">
            <a:alphaModFix/>
          </a:blip>
          <a:stretch>
            <a:fillRect/>
          </a:stretch>
        </p:blipFill>
        <p:spPr>
          <a:xfrm>
            <a:off x="0" y="4849325"/>
            <a:ext cx="838200" cy="295275"/>
          </a:xfrm>
          <a:prstGeom prst="rect">
            <a:avLst/>
          </a:prstGeom>
          <a:noFill/>
          <a:ln>
            <a:noFill/>
          </a:ln>
        </p:spPr>
      </p:pic>
      <p:sp>
        <p:nvSpPr>
          <p:cNvPr id="92" name="Shape 92"/>
          <p:cNvSpPr txBox="1"/>
          <p:nvPr/>
        </p:nvSpPr>
        <p:spPr>
          <a:xfrm>
            <a:off x="2110800" y="4065175"/>
            <a:ext cx="4922400" cy="857400"/>
          </a:xfrm>
          <a:prstGeom prst="rect">
            <a:avLst/>
          </a:prstGeom>
          <a:noFill/>
          <a:ln>
            <a:noFill/>
          </a:ln>
        </p:spPr>
        <p:txBody>
          <a:bodyPr lIns="91425" tIns="91425" rIns="91425" bIns="91425" anchor="ctr" anchorCtr="0">
            <a:noAutofit/>
          </a:bodyPr>
          <a:lstStyle/>
          <a:p>
            <a:pPr lvl="0" algn="just" rtl="0">
              <a:spcBef>
                <a:spcPts val="0"/>
              </a:spcBef>
              <a:buNone/>
            </a:pPr>
            <a:r>
              <a:rPr lang="en" sz="2400">
                <a:solidFill>
                  <a:srgbClr val="88398A"/>
                </a:solidFill>
                <a:latin typeface="Helvetica Neue"/>
                <a:ea typeface="Helvetica Neue"/>
                <a:cs typeface="Helvetica Neue"/>
                <a:sym typeface="Helvetica Neue"/>
              </a:rPr>
              <a:t>Co-Founder of R-Ladies Global</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Shape 722"/>
          <p:cNvSpPr txBox="1">
            <a:spLocks noGrp="1"/>
          </p:cNvSpPr>
          <p:nvPr>
            <p:ph type="title"/>
          </p:nvPr>
        </p:nvSpPr>
        <p:spPr>
          <a:xfrm>
            <a:off x="692025" y="422500"/>
            <a:ext cx="7582800" cy="857400"/>
          </a:xfrm>
          <a:prstGeom prst="rect">
            <a:avLst/>
          </a:prstGeom>
        </p:spPr>
        <p:txBody>
          <a:bodyPr lIns="91425" tIns="91425" rIns="91425" bIns="91425" anchor="t" anchorCtr="0">
            <a:noAutofit/>
          </a:bodyPr>
          <a:lstStyle/>
          <a:p>
            <a:pPr lvl="0" rtl="0">
              <a:spcBef>
                <a:spcPts val="0"/>
              </a:spcBef>
              <a:buNone/>
            </a:pPr>
            <a:r>
              <a:rPr lang="en">
                <a:solidFill>
                  <a:srgbClr val="88398A"/>
                </a:solidFill>
              </a:rPr>
              <a:t>Data Science Pitfalls - Beware of the HiPPO!</a:t>
            </a:r>
          </a:p>
        </p:txBody>
      </p:sp>
      <p:pic>
        <p:nvPicPr>
          <p:cNvPr id="723" name="Shape 723"/>
          <p:cNvPicPr preferRelativeResize="0"/>
          <p:nvPr/>
        </p:nvPicPr>
        <p:blipFill>
          <a:blip r:embed="rId3">
            <a:alphaModFix/>
          </a:blip>
          <a:stretch>
            <a:fillRect/>
          </a:stretch>
        </p:blipFill>
        <p:spPr>
          <a:xfrm>
            <a:off x="2406812" y="1355825"/>
            <a:ext cx="4937732" cy="3558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Shape 728"/>
          <p:cNvSpPr txBox="1">
            <a:spLocks noGrp="1"/>
          </p:cNvSpPr>
          <p:nvPr>
            <p:ph type="body" idx="4294967295"/>
          </p:nvPr>
        </p:nvSpPr>
        <p:spPr>
          <a:xfrm>
            <a:off x="359050" y="1268800"/>
            <a:ext cx="2567700" cy="1481700"/>
          </a:xfrm>
          <a:prstGeom prst="rect">
            <a:avLst/>
          </a:prstGeom>
        </p:spPr>
        <p:txBody>
          <a:bodyPr lIns="91425" tIns="91425" rIns="91425" bIns="91425" anchor="t" anchorCtr="0">
            <a:noAutofit/>
          </a:bodyPr>
          <a:lstStyle/>
          <a:p>
            <a:pPr lvl="0" algn="just" rtl="0">
              <a:spcBef>
                <a:spcPts val="0"/>
              </a:spcBef>
              <a:buNone/>
            </a:pPr>
            <a:r>
              <a:rPr lang="en" sz="1400">
                <a:solidFill>
                  <a:schemeClr val="dk1"/>
                </a:solidFill>
                <a:highlight>
                  <a:srgbClr val="FFFFFF"/>
                </a:highlight>
                <a:latin typeface="Titillium Web"/>
                <a:ea typeface="Titillium Web"/>
                <a:cs typeface="Titillium Web"/>
                <a:sym typeface="Titillium Web"/>
              </a:rPr>
              <a:t>“Far better an </a:t>
            </a:r>
            <a:r>
              <a:rPr lang="en" sz="1400" b="1">
                <a:solidFill>
                  <a:schemeClr val="dk1"/>
                </a:solidFill>
                <a:highlight>
                  <a:srgbClr val="FFFFFF"/>
                </a:highlight>
                <a:latin typeface="Titillium Web"/>
                <a:ea typeface="Titillium Web"/>
                <a:cs typeface="Titillium Web"/>
                <a:sym typeface="Titillium Web"/>
              </a:rPr>
              <a:t>approximate answer to the right question</a:t>
            </a:r>
            <a:r>
              <a:rPr lang="en" sz="1400">
                <a:solidFill>
                  <a:schemeClr val="dk1"/>
                </a:solidFill>
                <a:highlight>
                  <a:srgbClr val="FFFFFF"/>
                </a:highlight>
                <a:latin typeface="Titillium Web"/>
                <a:ea typeface="Titillium Web"/>
                <a:cs typeface="Titillium Web"/>
                <a:sym typeface="Titillium Web"/>
              </a:rPr>
              <a:t>, which is often vague, than an exact answer to the wrong question, which can always be made precise.”</a:t>
            </a:r>
          </a:p>
        </p:txBody>
      </p:sp>
      <p:sp>
        <p:nvSpPr>
          <p:cNvPr id="729" name="Shape 729"/>
          <p:cNvSpPr txBox="1"/>
          <p:nvPr/>
        </p:nvSpPr>
        <p:spPr>
          <a:xfrm>
            <a:off x="233450" y="2771025"/>
            <a:ext cx="2567700" cy="644100"/>
          </a:xfrm>
          <a:prstGeom prst="rect">
            <a:avLst/>
          </a:prstGeom>
          <a:noFill/>
          <a:ln>
            <a:noFill/>
          </a:ln>
        </p:spPr>
        <p:txBody>
          <a:bodyPr lIns="91425" tIns="91425" rIns="91425" bIns="91425" anchor="t" anchorCtr="0">
            <a:noAutofit/>
          </a:bodyPr>
          <a:lstStyle/>
          <a:p>
            <a:pPr lvl="0" algn="r" rtl="0">
              <a:spcBef>
                <a:spcPts val="600"/>
              </a:spcBef>
              <a:buNone/>
            </a:pPr>
            <a:r>
              <a:rPr lang="en" sz="1200" i="1">
                <a:solidFill>
                  <a:srgbClr val="181818"/>
                </a:solidFill>
                <a:latin typeface="Titillium Web"/>
                <a:ea typeface="Titillium Web"/>
                <a:cs typeface="Titillium Web"/>
                <a:sym typeface="Titillium Web"/>
              </a:rPr>
              <a:t>—</a:t>
            </a:r>
            <a:r>
              <a:rPr lang="en" sz="1200" b="1" i="1">
                <a:solidFill>
                  <a:srgbClr val="181818"/>
                </a:solidFill>
                <a:latin typeface="Titillium Web"/>
                <a:ea typeface="Titillium Web"/>
                <a:cs typeface="Titillium Web"/>
                <a:sym typeface="Titillium Web"/>
              </a:rPr>
              <a:t>John W. Tukey</a:t>
            </a:r>
            <a:r>
              <a:rPr lang="en" sz="1200" i="1">
                <a:solidFill>
                  <a:srgbClr val="181818"/>
                </a:solidFill>
                <a:latin typeface="Titillium Web"/>
                <a:ea typeface="Titillium Web"/>
                <a:cs typeface="Titillium Web"/>
                <a:sym typeface="Titillium Web"/>
              </a:rPr>
              <a:t> </a:t>
            </a:r>
          </a:p>
          <a:p>
            <a:pPr lvl="0" algn="r" rtl="0">
              <a:spcBef>
                <a:spcPts val="600"/>
              </a:spcBef>
              <a:buClr>
                <a:schemeClr val="dk1"/>
              </a:buClr>
              <a:buSzPct val="91666"/>
              <a:buFont typeface="Arial"/>
              <a:buNone/>
            </a:pPr>
            <a:r>
              <a:rPr lang="en" sz="1200" i="1">
                <a:solidFill>
                  <a:srgbClr val="181818"/>
                </a:solidFill>
                <a:latin typeface="Titillium Web"/>
                <a:ea typeface="Titillium Web"/>
                <a:cs typeface="Titillium Web"/>
                <a:sym typeface="Titillium Web"/>
              </a:rPr>
              <a:t>The Future of Data Analysis (July 1961)</a:t>
            </a:r>
          </a:p>
          <a:p>
            <a:pPr lvl="0" rtl="0">
              <a:spcBef>
                <a:spcPts val="0"/>
              </a:spcBef>
              <a:buNone/>
            </a:pPr>
            <a:endParaRPr>
              <a:latin typeface="Titillium Web"/>
              <a:ea typeface="Titillium Web"/>
              <a:cs typeface="Titillium Web"/>
              <a:sym typeface="Titillium Web"/>
            </a:endParaRPr>
          </a:p>
        </p:txBody>
      </p:sp>
      <p:cxnSp>
        <p:nvCxnSpPr>
          <p:cNvPr id="730" name="Shape 730"/>
          <p:cNvCxnSpPr/>
          <p:nvPr/>
        </p:nvCxnSpPr>
        <p:spPr>
          <a:xfrm rot="10800000" flipH="1">
            <a:off x="3866950" y="2983425"/>
            <a:ext cx="4145700" cy="5700"/>
          </a:xfrm>
          <a:prstGeom prst="straightConnector1">
            <a:avLst/>
          </a:prstGeom>
          <a:noFill/>
          <a:ln w="38100" cap="flat" cmpd="sng">
            <a:solidFill>
              <a:schemeClr val="accent3"/>
            </a:solidFill>
            <a:prstDash val="solid"/>
            <a:round/>
            <a:headEnd type="stealth" w="lg" len="lg"/>
            <a:tailEnd type="stealth" w="lg" len="lg"/>
          </a:ln>
        </p:spPr>
      </p:cxnSp>
      <p:cxnSp>
        <p:nvCxnSpPr>
          <p:cNvPr id="731" name="Shape 731"/>
          <p:cNvCxnSpPr/>
          <p:nvPr/>
        </p:nvCxnSpPr>
        <p:spPr>
          <a:xfrm rot="10800000">
            <a:off x="5861550" y="1414500"/>
            <a:ext cx="31500" cy="3178199"/>
          </a:xfrm>
          <a:prstGeom prst="straightConnector1">
            <a:avLst/>
          </a:prstGeom>
          <a:noFill/>
          <a:ln w="38100" cap="flat" cmpd="sng">
            <a:solidFill>
              <a:schemeClr val="accent3"/>
            </a:solidFill>
            <a:prstDash val="solid"/>
            <a:round/>
            <a:headEnd type="stealth" w="lg" len="lg"/>
            <a:tailEnd type="stealth" w="lg" len="lg"/>
          </a:ln>
        </p:spPr>
      </p:cxnSp>
      <p:sp>
        <p:nvSpPr>
          <p:cNvPr id="732" name="Shape 732"/>
          <p:cNvSpPr txBox="1"/>
          <p:nvPr/>
        </p:nvSpPr>
        <p:spPr>
          <a:xfrm>
            <a:off x="7873825" y="2764275"/>
            <a:ext cx="877800" cy="496800"/>
          </a:xfrm>
          <a:prstGeom prst="rect">
            <a:avLst/>
          </a:prstGeom>
          <a:noFill/>
          <a:ln>
            <a:noFill/>
          </a:ln>
        </p:spPr>
        <p:txBody>
          <a:bodyPr lIns="91425" tIns="91425" rIns="91425" bIns="91425" anchor="t" anchorCtr="0">
            <a:noAutofit/>
          </a:bodyPr>
          <a:lstStyle/>
          <a:p>
            <a:pPr lvl="0" algn="ctr" rtl="0">
              <a:spcBef>
                <a:spcPts val="0"/>
              </a:spcBef>
              <a:buNone/>
            </a:pPr>
            <a:r>
              <a:rPr lang="en" b="1">
                <a:solidFill>
                  <a:srgbClr val="404041"/>
                </a:solidFill>
                <a:latin typeface="Titillium Web"/>
                <a:ea typeface="Titillium Web"/>
                <a:cs typeface="Titillium Web"/>
                <a:sym typeface="Titillium Web"/>
              </a:rPr>
              <a:t>Right Question</a:t>
            </a:r>
          </a:p>
        </p:txBody>
      </p:sp>
      <p:sp>
        <p:nvSpPr>
          <p:cNvPr id="733" name="Shape 733"/>
          <p:cNvSpPr txBox="1"/>
          <p:nvPr/>
        </p:nvSpPr>
        <p:spPr>
          <a:xfrm>
            <a:off x="3068500" y="2729550"/>
            <a:ext cx="972000" cy="496800"/>
          </a:xfrm>
          <a:prstGeom prst="rect">
            <a:avLst/>
          </a:prstGeom>
          <a:noFill/>
          <a:ln>
            <a:noFill/>
          </a:ln>
        </p:spPr>
        <p:txBody>
          <a:bodyPr lIns="91425" tIns="91425" rIns="91425" bIns="91425" anchor="t" anchorCtr="0">
            <a:noAutofit/>
          </a:bodyPr>
          <a:lstStyle/>
          <a:p>
            <a:pPr lvl="0" algn="ctr" rtl="0">
              <a:spcBef>
                <a:spcPts val="0"/>
              </a:spcBef>
              <a:buNone/>
            </a:pPr>
            <a:r>
              <a:rPr lang="en" b="1">
                <a:solidFill>
                  <a:srgbClr val="404041"/>
                </a:solidFill>
                <a:latin typeface="Titillium Web"/>
                <a:ea typeface="Titillium Web"/>
                <a:cs typeface="Titillium Web"/>
                <a:sym typeface="Titillium Web"/>
              </a:rPr>
              <a:t>Wrong Question</a:t>
            </a:r>
          </a:p>
        </p:txBody>
      </p:sp>
      <p:sp>
        <p:nvSpPr>
          <p:cNvPr id="734" name="Shape 734"/>
          <p:cNvSpPr txBox="1"/>
          <p:nvPr/>
        </p:nvSpPr>
        <p:spPr>
          <a:xfrm>
            <a:off x="5469500" y="948450"/>
            <a:ext cx="771300" cy="542700"/>
          </a:xfrm>
          <a:prstGeom prst="rect">
            <a:avLst/>
          </a:prstGeom>
          <a:noFill/>
          <a:ln>
            <a:noFill/>
          </a:ln>
        </p:spPr>
        <p:txBody>
          <a:bodyPr lIns="91425" tIns="91425" rIns="91425" bIns="91425" anchor="t" anchorCtr="0">
            <a:noAutofit/>
          </a:bodyPr>
          <a:lstStyle/>
          <a:p>
            <a:pPr lvl="0" rtl="0">
              <a:spcBef>
                <a:spcPts val="0"/>
              </a:spcBef>
              <a:buNone/>
            </a:pPr>
            <a:r>
              <a:rPr lang="en" b="1">
                <a:solidFill>
                  <a:srgbClr val="404041"/>
                </a:solidFill>
                <a:latin typeface="Titillium Web"/>
                <a:ea typeface="Titillium Web"/>
                <a:cs typeface="Titillium Web"/>
                <a:sym typeface="Titillium Web"/>
              </a:rPr>
              <a:t>Precise Answer</a:t>
            </a:r>
          </a:p>
        </p:txBody>
      </p:sp>
      <p:sp>
        <p:nvSpPr>
          <p:cNvPr id="735" name="Shape 735"/>
          <p:cNvSpPr txBox="1"/>
          <p:nvPr/>
        </p:nvSpPr>
        <p:spPr>
          <a:xfrm>
            <a:off x="5338300" y="4489675"/>
            <a:ext cx="1194000" cy="542700"/>
          </a:xfrm>
          <a:prstGeom prst="rect">
            <a:avLst/>
          </a:prstGeom>
          <a:noFill/>
          <a:ln>
            <a:noFill/>
          </a:ln>
        </p:spPr>
        <p:txBody>
          <a:bodyPr lIns="91425" tIns="91425" rIns="91425" bIns="91425" anchor="t" anchorCtr="0">
            <a:noAutofit/>
          </a:bodyPr>
          <a:lstStyle/>
          <a:p>
            <a:pPr lvl="0" algn="ctr" rtl="0">
              <a:spcBef>
                <a:spcPts val="0"/>
              </a:spcBef>
              <a:buNone/>
            </a:pPr>
            <a:r>
              <a:rPr lang="en" b="1">
                <a:solidFill>
                  <a:srgbClr val="404041"/>
                </a:solidFill>
                <a:latin typeface="Titillium Web"/>
                <a:ea typeface="Titillium Web"/>
                <a:cs typeface="Titillium Web"/>
                <a:sym typeface="Titillium Web"/>
              </a:rPr>
              <a:t>Approximate Answer</a:t>
            </a:r>
          </a:p>
        </p:txBody>
      </p:sp>
      <p:sp>
        <p:nvSpPr>
          <p:cNvPr id="736" name="Shape 736"/>
          <p:cNvSpPr txBox="1"/>
          <p:nvPr/>
        </p:nvSpPr>
        <p:spPr>
          <a:xfrm>
            <a:off x="7043075" y="1480225"/>
            <a:ext cx="836100" cy="314100"/>
          </a:xfrm>
          <a:prstGeom prst="rect">
            <a:avLst/>
          </a:prstGeom>
          <a:noFill/>
          <a:ln w="9525" cap="flat" cmpd="sng">
            <a:solidFill>
              <a:srgbClr val="88398A"/>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b="1">
                <a:solidFill>
                  <a:srgbClr val="88398A"/>
                </a:solidFill>
                <a:latin typeface="Titillium Web"/>
                <a:ea typeface="Titillium Web"/>
                <a:cs typeface="Titillium Web"/>
                <a:sym typeface="Titillium Web"/>
              </a:rPr>
              <a:t>Target</a:t>
            </a:r>
          </a:p>
        </p:txBody>
      </p:sp>
      <p:sp>
        <p:nvSpPr>
          <p:cNvPr id="737" name="Shape 737"/>
          <p:cNvSpPr/>
          <p:nvPr/>
        </p:nvSpPr>
        <p:spPr>
          <a:xfrm>
            <a:off x="4441000" y="1575012"/>
            <a:ext cx="219300" cy="219300"/>
          </a:xfrm>
          <a:prstGeom prst="ellipse">
            <a:avLst/>
          </a:prstGeom>
          <a:solidFill>
            <a:schemeClr val="lt1"/>
          </a:solidFill>
          <a:ln w="38100" cap="flat" cmpd="sng">
            <a:solidFill>
              <a:srgbClr val="D3D3D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8" name="Shape 738"/>
          <p:cNvSpPr/>
          <p:nvPr/>
        </p:nvSpPr>
        <p:spPr>
          <a:xfrm>
            <a:off x="7043075" y="3717275"/>
            <a:ext cx="219300" cy="219300"/>
          </a:xfrm>
          <a:prstGeom prst="ellipse">
            <a:avLst/>
          </a:prstGeom>
          <a:solidFill>
            <a:schemeClr val="lt1"/>
          </a:solidFill>
          <a:ln w="38100" cap="flat" cmpd="sng">
            <a:solidFill>
              <a:srgbClr val="D3D3D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9" name="Shape 739"/>
          <p:cNvSpPr/>
          <p:nvPr/>
        </p:nvSpPr>
        <p:spPr>
          <a:xfrm>
            <a:off x="5050600" y="3319750"/>
            <a:ext cx="219300" cy="219300"/>
          </a:xfrm>
          <a:prstGeom prst="ellipse">
            <a:avLst/>
          </a:prstGeom>
          <a:solidFill>
            <a:schemeClr val="lt1"/>
          </a:solidFill>
          <a:ln w="38100" cap="flat" cmpd="sng">
            <a:solidFill>
              <a:srgbClr val="D3D3D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0" name="Shape 740"/>
          <p:cNvSpPr txBox="1">
            <a:spLocks noGrp="1"/>
          </p:cNvSpPr>
          <p:nvPr>
            <p:ph type="title"/>
          </p:nvPr>
        </p:nvSpPr>
        <p:spPr>
          <a:xfrm>
            <a:off x="692025" y="422500"/>
            <a:ext cx="6902700" cy="496800"/>
          </a:xfrm>
          <a:prstGeom prst="rect">
            <a:avLst/>
          </a:prstGeom>
        </p:spPr>
        <p:txBody>
          <a:bodyPr lIns="91425" tIns="91425" rIns="91425" bIns="91425" anchor="t" anchorCtr="0">
            <a:noAutofit/>
          </a:bodyPr>
          <a:lstStyle/>
          <a:p>
            <a:pPr lvl="0" rtl="0">
              <a:spcBef>
                <a:spcPts val="0"/>
              </a:spcBef>
              <a:buNone/>
            </a:pPr>
            <a:r>
              <a:rPr lang="en">
                <a:solidFill>
                  <a:srgbClr val="88398A"/>
                </a:solidFill>
              </a:rPr>
              <a:t>Data Science Pitfalls - Wrong Question</a:t>
            </a:r>
          </a:p>
        </p:txBody>
      </p:sp>
      <p:sp>
        <p:nvSpPr>
          <p:cNvPr id="741" name="Shape 741"/>
          <p:cNvSpPr/>
          <p:nvPr/>
        </p:nvSpPr>
        <p:spPr>
          <a:xfrm>
            <a:off x="4593400" y="1879812"/>
            <a:ext cx="219300" cy="219300"/>
          </a:xfrm>
          <a:prstGeom prst="ellipse">
            <a:avLst/>
          </a:prstGeom>
          <a:solidFill>
            <a:schemeClr val="lt1"/>
          </a:solidFill>
          <a:ln w="38100" cap="flat" cmpd="sng">
            <a:solidFill>
              <a:srgbClr val="D3D3D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2" name="Shape 742"/>
          <p:cNvSpPr/>
          <p:nvPr/>
        </p:nvSpPr>
        <p:spPr>
          <a:xfrm>
            <a:off x="7195475" y="3869675"/>
            <a:ext cx="219300" cy="219300"/>
          </a:xfrm>
          <a:prstGeom prst="ellipse">
            <a:avLst/>
          </a:prstGeom>
          <a:solidFill>
            <a:schemeClr val="lt1"/>
          </a:solidFill>
          <a:ln w="38100" cap="flat" cmpd="sng">
            <a:solidFill>
              <a:srgbClr val="D3D3D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3" name="Shape 743"/>
          <p:cNvSpPr/>
          <p:nvPr/>
        </p:nvSpPr>
        <p:spPr>
          <a:xfrm>
            <a:off x="5002600" y="3584050"/>
            <a:ext cx="219300" cy="219300"/>
          </a:xfrm>
          <a:prstGeom prst="ellipse">
            <a:avLst/>
          </a:prstGeom>
          <a:solidFill>
            <a:schemeClr val="lt1"/>
          </a:solidFill>
          <a:ln w="38100" cap="flat" cmpd="sng">
            <a:solidFill>
              <a:srgbClr val="D3D3D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4" name="Shape 744"/>
          <p:cNvSpPr/>
          <p:nvPr/>
        </p:nvSpPr>
        <p:spPr>
          <a:xfrm>
            <a:off x="4364800" y="2099112"/>
            <a:ext cx="219300" cy="219300"/>
          </a:xfrm>
          <a:prstGeom prst="ellipse">
            <a:avLst/>
          </a:prstGeom>
          <a:solidFill>
            <a:schemeClr val="lt1"/>
          </a:solidFill>
          <a:ln w="38100" cap="flat" cmpd="sng">
            <a:solidFill>
              <a:srgbClr val="D3D3D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5" name="Shape 745"/>
          <p:cNvSpPr/>
          <p:nvPr/>
        </p:nvSpPr>
        <p:spPr>
          <a:xfrm>
            <a:off x="4517200" y="2251512"/>
            <a:ext cx="219300" cy="219300"/>
          </a:xfrm>
          <a:prstGeom prst="ellipse">
            <a:avLst/>
          </a:prstGeom>
          <a:solidFill>
            <a:schemeClr val="lt1"/>
          </a:solidFill>
          <a:ln w="38100" cap="flat" cmpd="sng">
            <a:solidFill>
              <a:srgbClr val="D3D3D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6" name="Shape 746"/>
          <p:cNvSpPr/>
          <p:nvPr/>
        </p:nvSpPr>
        <p:spPr>
          <a:xfrm>
            <a:off x="5050600" y="2099112"/>
            <a:ext cx="219300" cy="219300"/>
          </a:xfrm>
          <a:prstGeom prst="ellipse">
            <a:avLst/>
          </a:prstGeom>
          <a:solidFill>
            <a:schemeClr val="lt1"/>
          </a:solidFill>
          <a:ln w="38100" cap="flat" cmpd="sng">
            <a:solidFill>
              <a:srgbClr val="D3D3D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7" name="Shape 747"/>
          <p:cNvSpPr/>
          <p:nvPr/>
        </p:nvSpPr>
        <p:spPr>
          <a:xfrm>
            <a:off x="5050600" y="2337012"/>
            <a:ext cx="219300" cy="219300"/>
          </a:xfrm>
          <a:prstGeom prst="ellipse">
            <a:avLst/>
          </a:prstGeom>
          <a:solidFill>
            <a:schemeClr val="lt1"/>
          </a:solidFill>
          <a:ln w="38100" cap="flat" cmpd="sng">
            <a:solidFill>
              <a:srgbClr val="D3D3D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8" name="Shape 748"/>
          <p:cNvSpPr/>
          <p:nvPr/>
        </p:nvSpPr>
        <p:spPr>
          <a:xfrm>
            <a:off x="6239250" y="3150850"/>
            <a:ext cx="219300" cy="219300"/>
          </a:xfrm>
          <a:prstGeom prst="ellipse">
            <a:avLst/>
          </a:prstGeom>
          <a:solidFill>
            <a:schemeClr val="lt1"/>
          </a:solidFill>
          <a:ln w="38100" cap="flat" cmpd="sng">
            <a:solidFill>
              <a:srgbClr val="D3D3D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9" name="Shape 749"/>
          <p:cNvSpPr/>
          <p:nvPr/>
        </p:nvSpPr>
        <p:spPr>
          <a:xfrm>
            <a:off x="6022837" y="3531875"/>
            <a:ext cx="219300" cy="219300"/>
          </a:xfrm>
          <a:prstGeom prst="ellipse">
            <a:avLst/>
          </a:prstGeom>
          <a:solidFill>
            <a:schemeClr val="lt1"/>
          </a:solidFill>
          <a:ln w="38100" cap="flat" cmpd="sng">
            <a:solidFill>
              <a:srgbClr val="D3D3D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0" name="Shape 750"/>
          <p:cNvSpPr/>
          <p:nvPr/>
        </p:nvSpPr>
        <p:spPr>
          <a:xfrm>
            <a:off x="6510812" y="3869675"/>
            <a:ext cx="219300" cy="219300"/>
          </a:xfrm>
          <a:prstGeom prst="ellipse">
            <a:avLst/>
          </a:prstGeom>
          <a:solidFill>
            <a:schemeClr val="lt1"/>
          </a:solidFill>
          <a:ln w="38100" cap="flat" cmpd="sng">
            <a:solidFill>
              <a:srgbClr val="D3D3D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1" name="Shape 751"/>
          <p:cNvSpPr/>
          <p:nvPr/>
        </p:nvSpPr>
        <p:spPr>
          <a:xfrm>
            <a:off x="7195475" y="3319750"/>
            <a:ext cx="219300" cy="219300"/>
          </a:xfrm>
          <a:prstGeom prst="ellipse">
            <a:avLst/>
          </a:prstGeom>
          <a:solidFill>
            <a:schemeClr val="lt1"/>
          </a:solidFill>
          <a:ln w="38100" cap="flat" cmpd="sng">
            <a:solidFill>
              <a:srgbClr val="D3D3D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2" name="Shape 752"/>
          <p:cNvSpPr/>
          <p:nvPr/>
        </p:nvSpPr>
        <p:spPr>
          <a:xfrm>
            <a:off x="5432062" y="3717275"/>
            <a:ext cx="219300" cy="219300"/>
          </a:xfrm>
          <a:prstGeom prst="ellipse">
            <a:avLst/>
          </a:prstGeom>
          <a:solidFill>
            <a:schemeClr val="lt1"/>
          </a:solidFill>
          <a:ln w="38100" cap="flat" cmpd="sng">
            <a:solidFill>
              <a:srgbClr val="D3D3D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3" name="Shape 753"/>
          <p:cNvSpPr/>
          <p:nvPr/>
        </p:nvSpPr>
        <p:spPr>
          <a:xfrm>
            <a:off x="6291512" y="2764275"/>
            <a:ext cx="219300" cy="219300"/>
          </a:xfrm>
          <a:prstGeom prst="ellipse">
            <a:avLst/>
          </a:prstGeom>
          <a:solidFill>
            <a:schemeClr val="lt1"/>
          </a:solidFill>
          <a:ln w="38100" cap="flat" cmpd="sng">
            <a:solidFill>
              <a:srgbClr val="D3D3D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4" name="Shape 754"/>
          <p:cNvSpPr/>
          <p:nvPr/>
        </p:nvSpPr>
        <p:spPr>
          <a:xfrm>
            <a:off x="5745487" y="2632937"/>
            <a:ext cx="219300" cy="219300"/>
          </a:xfrm>
          <a:prstGeom prst="ellipse">
            <a:avLst/>
          </a:prstGeom>
          <a:solidFill>
            <a:schemeClr val="lt1"/>
          </a:solidFill>
          <a:ln w="38100" cap="flat" cmpd="sng">
            <a:solidFill>
              <a:srgbClr val="D3D3D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5" name="Shape 755"/>
          <p:cNvSpPr/>
          <p:nvPr/>
        </p:nvSpPr>
        <p:spPr>
          <a:xfrm>
            <a:off x="4452262" y="2998450"/>
            <a:ext cx="219300" cy="219300"/>
          </a:xfrm>
          <a:prstGeom prst="ellipse">
            <a:avLst/>
          </a:prstGeom>
          <a:solidFill>
            <a:schemeClr val="lt1"/>
          </a:solidFill>
          <a:ln w="38100" cap="flat" cmpd="sng">
            <a:solidFill>
              <a:srgbClr val="D3D3D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6" name="Shape 756"/>
          <p:cNvSpPr/>
          <p:nvPr/>
        </p:nvSpPr>
        <p:spPr>
          <a:xfrm>
            <a:off x="6809650" y="2764275"/>
            <a:ext cx="219300" cy="219300"/>
          </a:xfrm>
          <a:prstGeom prst="ellipse">
            <a:avLst/>
          </a:prstGeom>
          <a:solidFill>
            <a:schemeClr val="lt1"/>
          </a:solidFill>
          <a:ln w="38100" cap="flat" cmpd="sng">
            <a:solidFill>
              <a:srgbClr val="D3D3D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7" name="Shape 757"/>
          <p:cNvSpPr/>
          <p:nvPr/>
        </p:nvSpPr>
        <p:spPr>
          <a:xfrm>
            <a:off x="6291512" y="2067500"/>
            <a:ext cx="219300" cy="219300"/>
          </a:xfrm>
          <a:prstGeom prst="ellipse">
            <a:avLst/>
          </a:prstGeom>
          <a:solidFill>
            <a:schemeClr val="lt1"/>
          </a:solidFill>
          <a:ln w="38100" cap="flat" cmpd="sng">
            <a:solidFill>
              <a:srgbClr val="D3D3D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8" name="Shape 758"/>
          <p:cNvSpPr/>
          <p:nvPr/>
        </p:nvSpPr>
        <p:spPr>
          <a:xfrm>
            <a:off x="4145487" y="3495150"/>
            <a:ext cx="219300" cy="219300"/>
          </a:xfrm>
          <a:prstGeom prst="ellipse">
            <a:avLst/>
          </a:prstGeom>
          <a:solidFill>
            <a:schemeClr val="lt1"/>
          </a:solidFill>
          <a:ln w="38100" cap="flat" cmpd="sng">
            <a:solidFill>
              <a:srgbClr val="D3D3D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9" name="Shape 759"/>
          <p:cNvSpPr/>
          <p:nvPr/>
        </p:nvSpPr>
        <p:spPr>
          <a:xfrm>
            <a:off x="7594687" y="3647550"/>
            <a:ext cx="219300" cy="219300"/>
          </a:xfrm>
          <a:prstGeom prst="ellipse">
            <a:avLst/>
          </a:prstGeom>
          <a:solidFill>
            <a:schemeClr val="lt1"/>
          </a:solidFill>
          <a:ln w="38100" cap="flat" cmpd="sng">
            <a:solidFill>
              <a:srgbClr val="D3D3D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60" name="Shape 760"/>
          <p:cNvSpPr/>
          <p:nvPr/>
        </p:nvSpPr>
        <p:spPr>
          <a:xfrm>
            <a:off x="5504262" y="1487275"/>
            <a:ext cx="219300" cy="219300"/>
          </a:xfrm>
          <a:prstGeom prst="ellipse">
            <a:avLst/>
          </a:prstGeom>
          <a:solidFill>
            <a:schemeClr val="lt1"/>
          </a:solidFill>
          <a:ln w="38100" cap="flat" cmpd="sng">
            <a:solidFill>
              <a:srgbClr val="D3D3D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61" name="Shape 761"/>
          <p:cNvSpPr/>
          <p:nvPr/>
        </p:nvSpPr>
        <p:spPr>
          <a:xfrm>
            <a:off x="4671562" y="4012625"/>
            <a:ext cx="219300" cy="219300"/>
          </a:xfrm>
          <a:prstGeom prst="ellipse">
            <a:avLst/>
          </a:prstGeom>
          <a:solidFill>
            <a:schemeClr val="lt1"/>
          </a:solidFill>
          <a:ln w="38100" cap="flat" cmpd="sng">
            <a:solidFill>
              <a:srgbClr val="D3D3D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62" name="Shape 762"/>
          <p:cNvSpPr/>
          <p:nvPr/>
        </p:nvSpPr>
        <p:spPr>
          <a:xfrm>
            <a:off x="4145500" y="2465062"/>
            <a:ext cx="219300" cy="219300"/>
          </a:xfrm>
          <a:prstGeom prst="ellipse">
            <a:avLst/>
          </a:prstGeom>
          <a:solidFill>
            <a:schemeClr val="lt1"/>
          </a:solidFill>
          <a:ln w="38100" cap="flat" cmpd="sng">
            <a:solidFill>
              <a:srgbClr val="D3D3D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63" name="Shape 763"/>
          <p:cNvSpPr/>
          <p:nvPr/>
        </p:nvSpPr>
        <p:spPr>
          <a:xfrm>
            <a:off x="4297900" y="2617462"/>
            <a:ext cx="219300" cy="219300"/>
          </a:xfrm>
          <a:prstGeom prst="ellipse">
            <a:avLst/>
          </a:prstGeom>
          <a:solidFill>
            <a:schemeClr val="lt1"/>
          </a:solidFill>
          <a:ln w="38100" cap="flat" cmpd="sng">
            <a:solidFill>
              <a:srgbClr val="D3D3D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64" name="Shape 764"/>
          <p:cNvSpPr/>
          <p:nvPr/>
        </p:nvSpPr>
        <p:spPr>
          <a:xfrm>
            <a:off x="4688962" y="3073950"/>
            <a:ext cx="219300" cy="219300"/>
          </a:xfrm>
          <a:prstGeom prst="ellipse">
            <a:avLst/>
          </a:prstGeom>
          <a:solidFill>
            <a:schemeClr val="lt1"/>
          </a:solidFill>
          <a:ln w="38100" cap="flat" cmpd="sng">
            <a:solidFill>
              <a:srgbClr val="D3D3D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65" name="Shape 765"/>
          <p:cNvSpPr/>
          <p:nvPr/>
        </p:nvSpPr>
        <p:spPr>
          <a:xfrm>
            <a:off x="4006337" y="3056287"/>
            <a:ext cx="219300" cy="219300"/>
          </a:xfrm>
          <a:prstGeom prst="ellipse">
            <a:avLst/>
          </a:prstGeom>
          <a:solidFill>
            <a:schemeClr val="lt1"/>
          </a:solidFill>
          <a:ln w="38100" cap="flat" cmpd="sng">
            <a:solidFill>
              <a:srgbClr val="D3D3D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66" name="Shape 766"/>
          <p:cNvSpPr/>
          <p:nvPr/>
        </p:nvSpPr>
        <p:spPr>
          <a:xfrm>
            <a:off x="5199475" y="2660212"/>
            <a:ext cx="219300" cy="219300"/>
          </a:xfrm>
          <a:prstGeom prst="ellipse">
            <a:avLst/>
          </a:prstGeom>
          <a:solidFill>
            <a:schemeClr val="lt1"/>
          </a:solidFill>
          <a:ln w="38100" cap="flat" cmpd="sng">
            <a:solidFill>
              <a:srgbClr val="D3D3D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67" name="Shape 767"/>
          <p:cNvSpPr/>
          <p:nvPr/>
        </p:nvSpPr>
        <p:spPr>
          <a:xfrm>
            <a:off x="5897887" y="2785337"/>
            <a:ext cx="219300" cy="219300"/>
          </a:xfrm>
          <a:prstGeom prst="ellipse">
            <a:avLst/>
          </a:prstGeom>
          <a:solidFill>
            <a:schemeClr val="lt1"/>
          </a:solidFill>
          <a:ln w="38100" cap="flat" cmpd="sng">
            <a:solidFill>
              <a:srgbClr val="D3D3D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68" name="Shape 768"/>
          <p:cNvSpPr/>
          <p:nvPr/>
        </p:nvSpPr>
        <p:spPr>
          <a:xfrm>
            <a:off x="5504262" y="2983412"/>
            <a:ext cx="219300" cy="219300"/>
          </a:xfrm>
          <a:prstGeom prst="ellipse">
            <a:avLst/>
          </a:prstGeom>
          <a:solidFill>
            <a:schemeClr val="lt1"/>
          </a:solidFill>
          <a:ln w="38100" cap="flat" cmpd="sng">
            <a:solidFill>
              <a:srgbClr val="D3D3D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769" name="Shape 769"/>
          <p:cNvGrpSpPr/>
          <p:nvPr/>
        </p:nvGrpSpPr>
        <p:grpSpPr>
          <a:xfrm>
            <a:off x="7594710" y="947120"/>
            <a:ext cx="601143" cy="545354"/>
            <a:chOff x="2594050" y="1631825"/>
            <a:chExt cx="439625" cy="439625"/>
          </a:xfrm>
        </p:grpSpPr>
        <p:sp>
          <p:nvSpPr>
            <p:cNvPr id="770" name="Shape 770"/>
            <p:cNvSpPr/>
            <p:nvPr/>
          </p:nvSpPr>
          <p:spPr>
            <a:xfrm>
              <a:off x="2594050" y="1883300"/>
              <a:ext cx="188175" cy="188150"/>
            </a:xfrm>
            <a:custGeom>
              <a:avLst/>
              <a:gdLst/>
              <a:ahLst/>
              <a:cxnLst/>
              <a:rect l="0" t="0" r="0" b="0"/>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88398A"/>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solidFill>
                  <a:schemeClr val="accent3"/>
                </a:solidFill>
              </a:endParaRPr>
            </a:p>
          </p:txBody>
        </p:sp>
        <p:sp>
          <p:nvSpPr>
            <p:cNvPr id="771" name="Shape 771"/>
            <p:cNvSpPr/>
            <p:nvPr/>
          </p:nvSpPr>
          <p:spPr>
            <a:xfrm>
              <a:off x="2857700" y="1631825"/>
              <a:ext cx="175975" cy="176000"/>
            </a:xfrm>
            <a:custGeom>
              <a:avLst/>
              <a:gdLst/>
              <a:ahLst/>
              <a:cxnLst/>
              <a:rect l="0" t="0" r="0" b="0"/>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88398A"/>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solidFill>
                  <a:schemeClr val="accent3"/>
                </a:solidFill>
              </a:endParaRPr>
            </a:p>
          </p:txBody>
        </p:sp>
        <p:sp>
          <p:nvSpPr>
            <p:cNvPr id="772" name="Shape 772"/>
            <p:cNvSpPr/>
            <p:nvPr/>
          </p:nvSpPr>
          <p:spPr>
            <a:xfrm>
              <a:off x="2662850" y="1699400"/>
              <a:ext cx="303250" cy="303250"/>
            </a:xfrm>
            <a:custGeom>
              <a:avLst/>
              <a:gdLst/>
              <a:ahLst/>
              <a:cxnLst/>
              <a:rect l="0" t="0" r="0" b="0"/>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88398A"/>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solidFill>
                  <a:schemeClr val="accent3"/>
                </a:solidFill>
              </a:endParaRPr>
            </a:p>
          </p:txBody>
        </p:sp>
        <p:sp>
          <p:nvSpPr>
            <p:cNvPr id="773" name="Shape 773"/>
            <p:cNvSpPr/>
            <p:nvPr/>
          </p:nvSpPr>
          <p:spPr>
            <a:xfrm>
              <a:off x="2801675" y="1740825"/>
              <a:ext cx="49950" cy="49950"/>
            </a:xfrm>
            <a:custGeom>
              <a:avLst/>
              <a:gdLst/>
              <a:ahLst/>
              <a:cxnLst/>
              <a:rect l="0" t="0" r="0" b="0"/>
              <a:pathLst>
                <a:path w="1998" h="1998" fill="none" extrusionOk="0">
                  <a:moveTo>
                    <a:pt x="1" y="1997"/>
                  </a:moveTo>
                  <a:lnTo>
                    <a:pt x="1998" y="0"/>
                  </a:lnTo>
                </a:path>
              </a:pathLst>
            </a:custGeom>
            <a:noFill/>
            <a:ln w="12175" cap="rnd" cmpd="sng">
              <a:solidFill>
                <a:srgbClr val="88398A"/>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solidFill>
                  <a:schemeClr val="accent3"/>
                </a:solidFil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Shape 778"/>
          <p:cNvSpPr txBox="1">
            <a:spLocks noGrp="1"/>
          </p:cNvSpPr>
          <p:nvPr>
            <p:ph type="title"/>
          </p:nvPr>
        </p:nvSpPr>
        <p:spPr>
          <a:xfrm>
            <a:off x="692025" y="422500"/>
            <a:ext cx="3910200" cy="857400"/>
          </a:xfrm>
          <a:prstGeom prst="rect">
            <a:avLst/>
          </a:prstGeom>
        </p:spPr>
        <p:txBody>
          <a:bodyPr lIns="91425" tIns="91425" rIns="91425" bIns="91425" anchor="t" anchorCtr="0">
            <a:noAutofit/>
          </a:bodyPr>
          <a:lstStyle/>
          <a:p>
            <a:pPr lvl="0" rtl="0">
              <a:spcBef>
                <a:spcPts val="0"/>
              </a:spcBef>
              <a:buNone/>
            </a:pPr>
            <a:r>
              <a:rPr lang="en">
                <a:solidFill>
                  <a:srgbClr val="88398A"/>
                </a:solidFill>
              </a:rPr>
              <a:t>Data Science - Pitfalls</a:t>
            </a:r>
          </a:p>
        </p:txBody>
      </p:sp>
      <p:sp>
        <p:nvSpPr>
          <p:cNvPr id="779" name="Shape 779"/>
          <p:cNvSpPr txBox="1"/>
          <p:nvPr/>
        </p:nvSpPr>
        <p:spPr>
          <a:xfrm>
            <a:off x="1089625" y="1554900"/>
            <a:ext cx="4095600" cy="2665500"/>
          </a:xfrm>
          <a:prstGeom prst="rect">
            <a:avLst/>
          </a:prstGeom>
          <a:solidFill>
            <a:srgbClr val="88398A"/>
          </a:solidFill>
          <a:ln>
            <a:noFill/>
          </a:ln>
        </p:spPr>
        <p:txBody>
          <a:bodyPr lIns="91425" tIns="91425" rIns="91425" bIns="91425" anchor="ctr" anchorCtr="0">
            <a:noAutofit/>
          </a:bodyPr>
          <a:lstStyle/>
          <a:p>
            <a:pPr lvl="0" algn="ctr" rtl="0">
              <a:spcBef>
                <a:spcPts val="0"/>
              </a:spcBef>
              <a:buNone/>
            </a:pPr>
            <a:r>
              <a:rPr lang="en" sz="4800">
                <a:solidFill>
                  <a:srgbClr val="FFFFFF"/>
                </a:solidFill>
              </a:rPr>
              <a:t>“</a:t>
            </a:r>
            <a:r>
              <a:rPr lang="en" sz="4800" b="1">
                <a:solidFill>
                  <a:srgbClr val="FFFFFF"/>
                </a:solidFill>
              </a:rPr>
              <a:t>80%</a:t>
            </a:r>
            <a:r>
              <a:rPr lang="en" sz="4800">
                <a:solidFill>
                  <a:srgbClr val="FFFFFF"/>
                </a:solidFill>
              </a:rPr>
              <a:t> </a:t>
            </a:r>
          </a:p>
          <a:p>
            <a:pPr lvl="0" algn="ctr" rtl="0">
              <a:spcBef>
                <a:spcPts val="0"/>
              </a:spcBef>
              <a:buNone/>
            </a:pPr>
            <a:r>
              <a:rPr lang="en" sz="3600">
                <a:solidFill>
                  <a:srgbClr val="FFFFFF"/>
                </a:solidFill>
              </a:rPr>
              <a:t>of Data Science projects never go to production”</a:t>
            </a:r>
          </a:p>
        </p:txBody>
      </p:sp>
      <p:grpSp>
        <p:nvGrpSpPr>
          <p:cNvPr id="780" name="Shape 780"/>
          <p:cNvGrpSpPr/>
          <p:nvPr/>
        </p:nvGrpSpPr>
        <p:grpSpPr>
          <a:xfrm>
            <a:off x="5534769" y="1279901"/>
            <a:ext cx="2040484" cy="2976360"/>
            <a:chOff x="6689325" y="2984125"/>
            <a:chExt cx="315425" cy="443300"/>
          </a:xfrm>
        </p:grpSpPr>
        <p:sp>
          <p:nvSpPr>
            <p:cNvPr id="781" name="Shape 781"/>
            <p:cNvSpPr/>
            <p:nvPr/>
          </p:nvSpPr>
          <p:spPr>
            <a:xfrm>
              <a:off x="6689325" y="2984125"/>
              <a:ext cx="315425" cy="77975"/>
            </a:xfrm>
            <a:custGeom>
              <a:avLst/>
              <a:gdLst/>
              <a:ahLst/>
              <a:cxnLst/>
              <a:rect l="0" t="0" r="0" b="0"/>
              <a:pathLst>
                <a:path w="12617" h="3119" fill="none" extrusionOk="0">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w="114300" cap="rnd" cmpd="sng">
              <a:solidFill>
                <a:schemeClr val="accent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82" name="Shape 782"/>
            <p:cNvSpPr/>
            <p:nvPr/>
          </p:nvSpPr>
          <p:spPr>
            <a:xfrm>
              <a:off x="6702125" y="3069375"/>
              <a:ext cx="289850" cy="358050"/>
            </a:xfrm>
            <a:custGeom>
              <a:avLst/>
              <a:gdLst/>
              <a:ahLst/>
              <a:cxnLst/>
              <a:rect l="0" t="0" r="0" b="0"/>
              <a:pathLst>
                <a:path w="11594" h="14322" fill="none" extrusionOk="0">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w="114300" cap="rnd" cmpd="sng">
              <a:solidFill>
                <a:schemeClr val="accent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83" name="Shape 783"/>
            <p:cNvSpPr/>
            <p:nvPr/>
          </p:nvSpPr>
          <p:spPr>
            <a:xfrm>
              <a:off x="6761175" y="3117475"/>
              <a:ext cx="25" cy="261850"/>
            </a:xfrm>
            <a:custGeom>
              <a:avLst/>
              <a:gdLst/>
              <a:ahLst/>
              <a:cxnLst/>
              <a:rect l="0" t="0" r="0" b="0"/>
              <a:pathLst>
                <a:path w="1" h="10474" fill="none" extrusionOk="0">
                  <a:moveTo>
                    <a:pt x="1" y="10473"/>
                  </a:moveTo>
                  <a:lnTo>
                    <a:pt x="1" y="1"/>
                  </a:lnTo>
                </a:path>
              </a:pathLst>
            </a:custGeom>
            <a:noFill/>
            <a:ln w="114300" cap="rnd" cmpd="sng">
              <a:solidFill>
                <a:schemeClr val="accent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84" name="Shape 784"/>
            <p:cNvSpPr/>
            <p:nvPr/>
          </p:nvSpPr>
          <p:spPr>
            <a:xfrm>
              <a:off x="6847025" y="3117475"/>
              <a:ext cx="25" cy="261850"/>
            </a:xfrm>
            <a:custGeom>
              <a:avLst/>
              <a:gdLst/>
              <a:ahLst/>
              <a:cxnLst/>
              <a:rect l="0" t="0" r="0" b="0"/>
              <a:pathLst>
                <a:path w="1" h="10474" fill="none" extrusionOk="0">
                  <a:moveTo>
                    <a:pt x="1" y="1"/>
                  </a:moveTo>
                  <a:lnTo>
                    <a:pt x="1" y="10473"/>
                  </a:lnTo>
                </a:path>
              </a:pathLst>
            </a:custGeom>
            <a:noFill/>
            <a:ln w="114300" cap="rnd" cmpd="sng">
              <a:solidFill>
                <a:schemeClr val="accent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85" name="Shape 785"/>
            <p:cNvSpPr/>
            <p:nvPr/>
          </p:nvSpPr>
          <p:spPr>
            <a:xfrm>
              <a:off x="6932875" y="3117475"/>
              <a:ext cx="25" cy="261850"/>
            </a:xfrm>
            <a:custGeom>
              <a:avLst/>
              <a:gdLst/>
              <a:ahLst/>
              <a:cxnLst/>
              <a:rect l="0" t="0" r="0" b="0"/>
              <a:pathLst>
                <a:path w="1" h="10474" fill="none" extrusionOk="0">
                  <a:moveTo>
                    <a:pt x="1" y="1"/>
                  </a:moveTo>
                  <a:lnTo>
                    <a:pt x="1" y="10473"/>
                  </a:lnTo>
                </a:path>
              </a:pathLst>
            </a:custGeom>
            <a:noFill/>
            <a:ln w="114300" cap="rnd" cmpd="sng">
              <a:solidFill>
                <a:schemeClr val="accent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Shape 790"/>
          <p:cNvSpPr txBox="1">
            <a:spLocks noGrp="1"/>
          </p:cNvSpPr>
          <p:nvPr>
            <p:ph type="title"/>
          </p:nvPr>
        </p:nvSpPr>
        <p:spPr>
          <a:xfrm>
            <a:off x="692025" y="422500"/>
            <a:ext cx="6694500" cy="857400"/>
          </a:xfrm>
          <a:prstGeom prst="rect">
            <a:avLst/>
          </a:prstGeom>
        </p:spPr>
        <p:txBody>
          <a:bodyPr lIns="91425" tIns="91425" rIns="91425" bIns="91425" anchor="t" anchorCtr="0">
            <a:noAutofit/>
          </a:bodyPr>
          <a:lstStyle/>
          <a:p>
            <a:pPr lvl="0">
              <a:spcBef>
                <a:spcPts val="0"/>
              </a:spcBef>
              <a:buNone/>
            </a:pPr>
            <a:r>
              <a:rPr lang="en">
                <a:solidFill>
                  <a:srgbClr val="88398A"/>
                </a:solidFill>
              </a:rPr>
              <a:t>NO SOLUTION IS A SILVER BULLET</a:t>
            </a:r>
          </a:p>
        </p:txBody>
      </p:sp>
      <p:pic>
        <p:nvPicPr>
          <p:cNvPr id="791" name="Shape 791"/>
          <p:cNvPicPr preferRelativeResize="0"/>
          <p:nvPr/>
        </p:nvPicPr>
        <p:blipFill>
          <a:blip r:embed="rId3">
            <a:alphaModFix/>
          </a:blip>
          <a:stretch>
            <a:fillRect/>
          </a:stretch>
        </p:blipFill>
        <p:spPr>
          <a:xfrm>
            <a:off x="5851424" y="941375"/>
            <a:ext cx="3116700" cy="3023199"/>
          </a:xfrm>
          <a:prstGeom prst="rect">
            <a:avLst/>
          </a:prstGeom>
          <a:noFill/>
          <a:ln>
            <a:noFill/>
          </a:ln>
        </p:spPr>
      </p:pic>
      <p:pic>
        <p:nvPicPr>
          <p:cNvPr id="792" name="Shape 792"/>
          <p:cNvPicPr preferRelativeResize="0"/>
          <p:nvPr/>
        </p:nvPicPr>
        <p:blipFill>
          <a:blip r:embed="rId4">
            <a:alphaModFix/>
          </a:blip>
          <a:stretch>
            <a:fillRect/>
          </a:stretch>
        </p:blipFill>
        <p:spPr>
          <a:xfrm>
            <a:off x="4336175" y="2046050"/>
            <a:ext cx="2638375" cy="2631049"/>
          </a:xfrm>
          <a:prstGeom prst="rect">
            <a:avLst/>
          </a:prstGeom>
          <a:noFill/>
          <a:ln>
            <a:noFill/>
          </a:ln>
        </p:spPr>
      </p:pic>
      <p:sp>
        <p:nvSpPr>
          <p:cNvPr id="793" name="Shape 793"/>
          <p:cNvSpPr txBox="1"/>
          <p:nvPr/>
        </p:nvSpPr>
        <p:spPr>
          <a:xfrm>
            <a:off x="6974550" y="3819800"/>
            <a:ext cx="2237100" cy="199800"/>
          </a:xfrm>
          <a:prstGeom prst="rect">
            <a:avLst/>
          </a:prstGeom>
          <a:noFill/>
          <a:ln>
            <a:noFill/>
          </a:ln>
        </p:spPr>
        <p:txBody>
          <a:bodyPr lIns="91425" tIns="91425" rIns="91425" bIns="91425" anchor="t" anchorCtr="0">
            <a:noAutofit/>
          </a:bodyPr>
          <a:lstStyle/>
          <a:p>
            <a:pPr lvl="0">
              <a:spcBef>
                <a:spcPts val="0"/>
              </a:spcBef>
              <a:buNone/>
            </a:pPr>
            <a:r>
              <a:rPr lang="en" sz="1000">
                <a:solidFill>
                  <a:srgbClr val="999999"/>
                </a:solidFill>
                <a:latin typeface="Helvetica Neue"/>
                <a:ea typeface="Helvetica Neue"/>
                <a:cs typeface="Helvetica Neue"/>
                <a:sym typeface="Helvetica Neue"/>
              </a:rPr>
              <a:t>Analytics Gartner 2016</a:t>
            </a:r>
          </a:p>
        </p:txBody>
      </p:sp>
      <p:sp>
        <p:nvSpPr>
          <p:cNvPr id="794" name="Shape 794"/>
          <p:cNvSpPr txBox="1"/>
          <p:nvPr/>
        </p:nvSpPr>
        <p:spPr>
          <a:xfrm>
            <a:off x="4639200" y="4677100"/>
            <a:ext cx="2237100" cy="199800"/>
          </a:xfrm>
          <a:prstGeom prst="rect">
            <a:avLst/>
          </a:prstGeom>
          <a:noFill/>
          <a:ln>
            <a:noFill/>
          </a:ln>
        </p:spPr>
        <p:txBody>
          <a:bodyPr lIns="91425" tIns="91425" rIns="91425" bIns="91425" anchor="t" anchorCtr="0">
            <a:noAutofit/>
          </a:bodyPr>
          <a:lstStyle/>
          <a:p>
            <a:pPr lvl="0" rtl="0">
              <a:spcBef>
                <a:spcPts val="0"/>
              </a:spcBef>
              <a:buNone/>
            </a:pPr>
            <a:r>
              <a:rPr lang="en" sz="1000" i="1">
                <a:solidFill>
                  <a:srgbClr val="999999"/>
                </a:solidFill>
                <a:latin typeface="Helvetica Neue"/>
                <a:ea typeface="Helvetica Neue"/>
                <a:cs typeface="Helvetica Neue"/>
                <a:sym typeface="Helvetica Neue"/>
              </a:rPr>
              <a:t>Big Data Forrester 2016</a:t>
            </a:r>
          </a:p>
        </p:txBody>
      </p:sp>
      <p:pic>
        <p:nvPicPr>
          <p:cNvPr id="795" name="Shape 795"/>
          <p:cNvPicPr preferRelativeResize="0"/>
          <p:nvPr/>
        </p:nvPicPr>
        <p:blipFill>
          <a:blip r:embed="rId5">
            <a:alphaModFix/>
          </a:blip>
          <a:stretch>
            <a:fillRect/>
          </a:stretch>
        </p:blipFill>
        <p:spPr>
          <a:xfrm>
            <a:off x="804900" y="1017575"/>
            <a:ext cx="3265899" cy="3729149"/>
          </a:xfrm>
          <a:prstGeom prst="rect">
            <a:avLst/>
          </a:prstGeom>
          <a:noFill/>
          <a:ln>
            <a:noFill/>
          </a:ln>
        </p:spPr>
      </p:pic>
      <p:sp>
        <p:nvSpPr>
          <p:cNvPr id="796" name="Shape 796"/>
          <p:cNvSpPr txBox="1"/>
          <p:nvPr/>
        </p:nvSpPr>
        <p:spPr>
          <a:xfrm>
            <a:off x="756175" y="4677100"/>
            <a:ext cx="4467900" cy="333900"/>
          </a:xfrm>
          <a:prstGeom prst="rect">
            <a:avLst/>
          </a:prstGeom>
          <a:noFill/>
          <a:ln>
            <a:noFill/>
          </a:ln>
        </p:spPr>
        <p:txBody>
          <a:bodyPr lIns="91425" tIns="91425" rIns="91425" bIns="91425" anchor="ctr" anchorCtr="0">
            <a:noAutofit/>
          </a:bodyPr>
          <a:lstStyle/>
          <a:p>
            <a:pPr lvl="0" rtl="0">
              <a:spcBef>
                <a:spcPts val="0"/>
              </a:spcBef>
              <a:buNone/>
            </a:pPr>
            <a:r>
              <a:rPr lang="en" sz="1000" i="1">
                <a:solidFill>
                  <a:srgbClr val="999999"/>
                </a:solidFill>
                <a:latin typeface="Helvetica Neue"/>
                <a:ea typeface="Helvetica Neue"/>
                <a:cs typeface="Helvetica Neue"/>
                <a:sym typeface="Helvetica Neue"/>
              </a:rPr>
              <a:t>https://www.crowdflower.com/the-data-science-ecosystem/</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Shape 801"/>
          <p:cNvSpPr txBox="1">
            <a:spLocks noGrp="1"/>
          </p:cNvSpPr>
          <p:nvPr>
            <p:ph type="title"/>
          </p:nvPr>
        </p:nvSpPr>
        <p:spPr>
          <a:xfrm>
            <a:off x="692025" y="422500"/>
            <a:ext cx="7890900" cy="529200"/>
          </a:xfrm>
          <a:prstGeom prst="rect">
            <a:avLst/>
          </a:prstGeom>
        </p:spPr>
        <p:txBody>
          <a:bodyPr lIns="91425" tIns="91425" rIns="91425" bIns="91425" anchor="t" anchorCtr="0">
            <a:noAutofit/>
          </a:bodyPr>
          <a:lstStyle/>
          <a:p>
            <a:pPr lvl="0" rtl="0">
              <a:spcBef>
                <a:spcPts val="0"/>
              </a:spcBef>
              <a:buNone/>
            </a:pPr>
            <a:r>
              <a:rPr lang="en">
                <a:solidFill>
                  <a:srgbClr val="88398A"/>
                </a:solidFill>
              </a:rPr>
              <a:t>Data Science Pitfalls - Blind Leading the Blind?</a:t>
            </a:r>
          </a:p>
        </p:txBody>
      </p:sp>
      <p:pic>
        <p:nvPicPr>
          <p:cNvPr id="802" name="Shape 802"/>
          <p:cNvPicPr preferRelativeResize="0"/>
          <p:nvPr/>
        </p:nvPicPr>
        <p:blipFill rotWithShape="1">
          <a:blip r:embed="rId3">
            <a:alphaModFix/>
          </a:blip>
          <a:srcRect b="4122"/>
          <a:stretch/>
        </p:blipFill>
        <p:spPr>
          <a:xfrm>
            <a:off x="613199" y="1059075"/>
            <a:ext cx="2504174" cy="881175"/>
          </a:xfrm>
          <a:prstGeom prst="rect">
            <a:avLst/>
          </a:prstGeom>
          <a:noFill/>
          <a:ln>
            <a:noFill/>
          </a:ln>
        </p:spPr>
      </p:pic>
      <p:sp>
        <p:nvSpPr>
          <p:cNvPr id="803" name="Shape 803"/>
          <p:cNvSpPr txBox="1"/>
          <p:nvPr/>
        </p:nvSpPr>
        <p:spPr>
          <a:xfrm>
            <a:off x="1633000" y="1738875"/>
            <a:ext cx="1723800" cy="309000"/>
          </a:xfrm>
          <a:prstGeom prst="rect">
            <a:avLst/>
          </a:prstGeom>
          <a:noFill/>
          <a:ln>
            <a:noFill/>
          </a:ln>
        </p:spPr>
        <p:txBody>
          <a:bodyPr lIns="91425" tIns="91425" rIns="91425" bIns="91425" anchor="ctr" anchorCtr="0">
            <a:noAutofit/>
          </a:bodyPr>
          <a:lstStyle/>
          <a:p>
            <a:pPr lvl="0" rtl="0">
              <a:spcBef>
                <a:spcPts val="0"/>
              </a:spcBef>
              <a:buNone/>
            </a:pPr>
            <a:r>
              <a:rPr lang="en" sz="1000">
                <a:solidFill>
                  <a:schemeClr val="dk1"/>
                </a:solidFill>
                <a:highlight>
                  <a:srgbClr val="FFFFFF"/>
                </a:highlight>
              </a:rPr>
              <a:t>£60,000 to £80,000 p.a</a:t>
            </a:r>
          </a:p>
        </p:txBody>
      </p:sp>
      <p:sp>
        <p:nvSpPr>
          <p:cNvPr id="804" name="Shape 804"/>
          <p:cNvSpPr txBox="1"/>
          <p:nvPr/>
        </p:nvSpPr>
        <p:spPr>
          <a:xfrm>
            <a:off x="439325" y="2223875"/>
            <a:ext cx="3443400" cy="2672400"/>
          </a:xfrm>
          <a:prstGeom prst="rect">
            <a:avLst/>
          </a:prstGeom>
          <a:noFill/>
          <a:ln>
            <a:noFill/>
          </a:ln>
        </p:spPr>
        <p:txBody>
          <a:bodyPr lIns="91425" tIns="91425" rIns="91425" bIns="91425" anchor="t" anchorCtr="0">
            <a:noAutofit/>
          </a:bodyPr>
          <a:lstStyle/>
          <a:p>
            <a:pPr lvl="0" rtl="0">
              <a:lnSpc>
                <a:spcPct val="150000"/>
              </a:lnSpc>
              <a:spcBef>
                <a:spcPts val="0"/>
              </a:spcBef>
              <a:buNone/>
            </a:pPr>
            <a:r>
              <a:rPr lang="en" sz="600">
                <a:solidFill>
                  <a:schemeClr val="dk1"/>
                </a:solidFill>
                <a:highlight>
                  <a:srgbClr val="FFFFFF"/>
                </a:highlight>
              </a:rPr>
              <a:t>We're looking to recruit an experienced Data Scientist to join our team, and unearth information from our data assets that'll help Co-op make smarter decisions for our members. You'll work as an</a:t>
            </a:r>
            <a:r>
              <a:rPr lang="en" sz="1200">
                <a:solidFill>
                  <a:schemeClr val="dk1"/>
                </a:solidFill>
                <a:highlight>
                  <a:srgbClr val="FFFFFF"/>
                </a:highlight>
              </a:rPr>
              <a:t> </a:t>
            </a:r>
            <a:r>
              <a:rPr lang="en" sz="1200">
                <a:solidFill>
                  <a:srgbClr val="660099"/>
                </a:solidFill>
                <a:highlight>
                  <a:srgbClr val="FFFFFF"/>
                </a:highlight>
              </a:rPr>
              <a:t>internal data consultant</a:t>
            </a:r>
            <a:r>
              <a:rPr lang="en" sz="1100">
                <a:solidFill>
                  <a:schemeClr val="dk1"/>
                </a:solidFill>
                <a:highlight>
                  <a:srgbClr val="FFFFFF"/>
                </a:highlight>
              </a:rPr>
              <a:t> </a:t>
            </a:r>
            <a:r>
              <a:rPr lang="en" sz="600">
                <a:solidFill>
                  <a:schemeClr val="dk1"/>
                </a:solidFill>
                <a:highlight>
                  <a:srgbClr val="FFFFFF"/>
                </a:highlight>
              </a:rPr>
              <a:t>with people from right across the Co-op family to find simple solutions to complex problems. And if you can bring us the </a:t>
            </a:r>
            <a:r>
              <a:rPr lang="en" sz="1200">
                <a:solidFill>
                  <a:srgbClr val="660099"/>
                </a:solidFill>
                <a:highlight>
                  <a:srgbClr val="FFFFFF"/>
                </a:highlight>
              </a:rPr>
              <a:t>combination of data expertise &amp; great people skills</a:t>
            </a:r>
            <a:r>
              <a:rPr lang="en" sz="1200">
                <a:solidFill>
                  <a:schemeClr val="accent5"/>
                </a:solidFill>
                <a:highlight>
                  <a:srgbClr val="FFFFFF"/>
                </a:highlight>
              </a:rPr>
              <a:t> </a:t>
            </a:r>
            <a:r>
              <a:rPr lang="en" sz="600">
                <a:solidFill>
                  <a:schemeClr val="dk1"/>
                </a:solidFill>
                <a:highlight>
                  <a:srgbClr val="FFFFFF"/>
                </a:highlight>
              </a:rPr>
              <a:t>we need, we can offer you a unique opportunity to help build our data capabilities from the ground up. To be successful as a Data Scientist at Co-op, </a:t>
            </a:r>
            <a:r>
              <a:rPr lang="en" sz="600">
                <a:highlight>
                  <a:srgbClr val="FFFFFF"/>
                </a:highlight>
              </a:rPr>
              <a:t>you'll need to be</a:t>
            </a:r>
            <a:r>
              <a:rPr lang="en" sz="1200">
                <a:solidFill>
                  <a:srgbClr val="0000FF"/>
                </a:solidFill>
                <a:highlight>
                  <a:srgbClr val="FFFFFF"/>
                </a:highlight>
              </a:rPr>
              <a:t> </a:t>
            </a:r>
            <a:r>
              <a:rPr lang="en" sz="1200">
                <a:solidFill>
                  <a:srgbClr val="660099"/>
                </a:solidFill>
                <a:highlight>
                  <a:srgbClr val="FFFFFF"/>
                </a:highlight>
              </a:rPr>
              <a:t>an established data expert.</a:t>
            </a:r>
            <a:r>
              <a:rPr lang="en" sz="600">
                <a:solidFill>
                  <a:srgbClr val="660099"/>
                </a:solidFill>
                <a:highlight>
                  <a:srgbClr val="FFFFFF"/>
                </a:highlight>
              </a:rPr>
              <a:t> </a:t>
            </a:r>
            <a:r>
              <a:rPr lang="en" sz="1200">
                <a:solidFill>
                  <a:srgbClr val="660099"/>
                </a:solidFill>
                <a:highlight>
                  <a:srgbClr val="FFFFFF"/>
                </a:highlight>
              </a:rPr>
              <a:t>Statistical models will be your speciality</a:t>
            </a:r>
            <a:r>
              <a:rPr lang="en" sz="600">
                <a:solidFill>
                  <a:schemeClr val="dk1"/>
                </a:solidFill>
                <a:highlight>
                  <a:srgbClr val="FFFFFF"/>
                </a:highlight>
              </a:rPr>
              <a:t>, but in addition to tried and tested technical ability, it's important you've got the skills to put these techniques to good use in our business. </a:t>
            </a:r>
          </a:p>
          <a:p>
            <a:pPr lvl="0" rtl="0">
              <a:lnSpc>
                <a:spcPct val="115000"/>
              </a:lnSpc>
              <a:spcBef>
                <a:spcPts val="0"/>
              </a:spcBef>
              <a:buNone/>
            </a:pPr>
            <a:endParaRPr sz="600">
              <a:solidFill>
                <a:schemeClr val="dk1"/>
              </a:solidFill>
              <a:highlight>
                <a:srgbClr val="FFFFFF"/>
              </a:highlight>
            </a:endParaRPr>
          </a:p>
        </p:txBody>
      </p:sp>
      <p:sp>
        <p:nvSpPr>
          <p:cNvPr id="805" name="Shape 805"/>
          <p:cNvSpPr txBox="1"/>
          <p:nvPr/>
        </p:nvSpPr>
        <p:spPr>
          <a:xfrm>
            <a:off x="3821875" y="1148100"/>
            <a:ext cx="5070600" cy="3748200"/>
          </a:xfrm>
          <a:prstGeom prst="rect">
            <a:avLst/>
          </a:prstGeom>
          <a:noFill/>
          <a:ln>
            <a:noFill/>
          </a:ln>
        </p:spPr>
        <p:txBody>
          <a:bodyPr lIns="91425" tIns="91425" rIns="91425" bIns="91425" anchor="t" anchorCtr="0">
            <a:noAutofit/>
          </a:bodyPr>
          <a:lstStyle/>
          <a:p>
            <a:pPr lvl="0" indent="457200" rtl="0">
              <a:lnSpc>
                <a:spcPct val="150000"/>
              </a:lnSpc>
              <a:spcBef>
                <a:spcPts val="0"/>
              </a:spcBef>
              <a:buNone/>
            </a:pPr>
            <a:r>
              <a:rPr lang="en" sz="1200" b="1">
                <a:solidFill>
                  <a:schemeClr val="dk1"/>
                </a:solidFill>
                <a:highlight>
                  <a:srgbClr val="FFFFFF"/>
                </a:highlight>
              </a:rPr>
              <a:t>   What you'll do:</a:t>
            </a:r>
          </a:p>
          <a:p>
            <a:pPr marL="596900" lvl="0" indent="-266700" rtl="0">
              <a:lnSpc>
                <a:spcPct val="150000"/>
              </a:lnSpc>
              <a:spcBef>
                <a:spcPts val="600"/>
              </a:spcBef>
              <a:spcAft>
                <a:spcPts val="2400"/>
              </a:spcAft>
              <a:buClr>
                <a:schemeClr val="dk1"/>
              </a:buClr>
              <a:buSzPct val="100000"/>
            </a:pPr>
            <a:r>
              <a:rPr lang="en" sz="600">
                <a:solidFill>
                  <a:schemeClr val="dk1"/>
                </a:solidFill>
                <a:highlight>
                  <a:srgbClr val="FFFFFF"/>
                </a:highlight>
              </a:rPr>
              <a:t>Understand Co-op objectives, and </a:t>
            </a:r>
            <a:r>
              <a:rPr lang="en" sz="1200">
                <a:solidFill>
                  <a:srgbClr val="660099"/>
                </a:solidFill>
                <a:highlight>
                  <a:srgbClr val="FFFFFF"/>
                </a:highlight>
              </a:rPr>
              <a:t>create algorithms</a:t>
            </a:r>
            <a:r>
              <a:rPr lang="en" sz="600">
                <a:solidFill>
                  <a:schemeClr val="dk1"/>
                </a:solidFill>
                <a:highlight>
                  <a:srgbClr val="FFFFFF"/>
                </a:highlight>
              </a:rPr>
              <a:t> that deliver positive impacts for members</a:t>
            </a:r>
          </a:p>
          <a:p>
            <a:pPr marL="596900" lvl="0" indent="-266700" rtl="0">
              <a:lnSpc>
                <a:spcPct val="150000"/>
              </a:lnSpc>
              <a:spcBef>
                <a:spcPts val="600"/>
              </a:spcBef>
              <a:spcAft>
                <a:spcPts val="2400"/>
              </a:spcAft>
              <a:buClr>
                <a:schemeClr val="dk1"/>
              </a:buClr>
              <a:buSzPct val="100000"/>
            </a:pPr>
            <a:r>
              <a:rPr lang="en" sz="600">
                <a:solidFill>
                  <a:schemeClr val="dk1"/>
                </a:solidFill>
                <a:highlight>
                  <a:srgbClr val="FFFFFF"/>
                </a:highlight>
              </a:rPr>
              <a:t>Be capable and confident in tackling the most complex data-driven and analytical problems</a:t>
            </a:r>
          </a:p>
          <a:p>
            <a:pPr marL="596900" lvl="0" indent="-266700" rtl="0">
              <a:lnSpc>
                <a:spcPct val="150000"/>
              </a:lnSpc>
              <a:spcBef>
                <a:spcPts val="600"/>
              </a:spcBef>
              <a:spcAft>
                <a:spcPts val="2400"/>
              </a:spcAft>
              <a:buClr>
                <a:schemeClr val="dk1"/>
              </a:buClr>
              <a:buSzPct val="50000"/>
            </a:pPr>
            <a:r>
              <a:rPr lang="en" sz="1200">
                <a:solidFill>
                  <a:srgbClr val="660099"/>
                </a:solidFill>
                <a:highlight>
                  <a:srgbClr val="FFFFFF"/>
                </a:highlight>
              </a:rPr>
              <a:t>Work across several simultaneous projects</a:t>
            </a:r>
            <a:r>
              <a:rPr lang="en" sz="1100">
                <a:solidFill>
                  <a:schemeClr val="dk1"/>
                </a:solidFill>
                <a:highlight>
                  <a:srgbClr val="FFFFFF"/>
                </a:highlight>
              </a:rPr>
              <a:t> </a:t>
            </a:r>
            <a:r>
              <a:rPr lang="en" sz="600">
                <a:solidFill>
                  <a:schemeClr val="dk1"/>
                </a:solidFill>
                <a:highlight>
                  <a:srgbClr val="FFFFFF"/>
                </a:highlight>
              </a:rPr>
              <a:t>with partners from various Co-op businesses</a:t>
            </a:r>
          </a:p>
          <a:p>
            <a:pPr marL="596900" lvl="0" indent="-266700" rtl="0">
              <a:lnSpc>
                <a:spcPct val="150000"/>
              </a:lnSpc>
              <a:spcBef>
                <a:spcPts val="600"/>
              </a:spcBef>
              <a:spcAft>
                <a:spcPts val="2400"/>
              </a:spcAft>
              <a:buClr>
                <a:srgbClr val="660099"/>
              </a:buClr>
              <a:buSzPct val="50000"/>
            </a:pPr>
            <a:r>
              <a:rPr lang="en" sz="1200">
                <a:solidFill>
                  <a:srgbClr val="660099"/>
                </a:solidFill>
                <a:highlight>
                  <a:srgbClr val="FFFFFF"/>
                </a:highlight>
              </a:rPr>
              <a:t>Take on different roles on different projects (expert adviser/statistical guru/lead developer)</a:t>
            </a:r>
          </a:p>
          <a:p>
            <a:pPr marL="596900" lvl="0" indent="-266700" rtl="0">
              <a:lnSpc>
                <a:spcPct val="150000"/>
              </a:lnSpc>
              <a:spcBef>
                <a:spcPts val="600"/>
              </a:spcBef>
              <a:spcAft>
                <a:spcPts val="2400"/>
              </a:spcAft>
              <a:buClr>
                <a:schemeClr val="dk1"/>
              </a:buClr>
              <a:buSzPct val="50000"/>
            </a:pPr>
            <a:r>
              <a:rPr lang="en" sz="1200">
                <a:solidFill>
                  <a:srgbClr val="660099"/>
                </a:solidFill>
                <a:highlight>
                  <a:srgbClr val="FFFFFF"/>
                </a:highlight>
              </a:rPr>
              <a:t>Write code</a:t>
            </a:r>
            <a:r>
              <a:rPr lang="en" sz="600">
                <a:solidFill>
                  <a:schemeClr val="dk1"/>
                </a:solidFill>
                <a:highlight>
                  <a:srgbClr val="FFFFFF"/>
                </a:highlight>
              </a:rPr>
              <a:t> when you need to in order to tackle and troubleshoot the most complex tasks</a:t>
            </a:r>
          </a:p>
          <a:p>
            <a:pPr marL="596900" lvl="0" indent="-266700" rtl="0">
              <a:lnSpc>
                <a:spcPct val="150000"/>
              </a:lnSpc>
              <a:spcBef>
                <a:spcPts val="600"/>
              </a:spcBef>
              <a:spcAft>
                <a:spcPts val="2400"/>
              </a:spcAft>
              <a:buClr>
                <a:schemeClr val="dk1"/>
              </a:buClr>
              <a:buSzPct val="100000"/>
            </a:pPr>
            <a:r>
              <a:rPr lang="en" sz="600">
                <a:solidFill>
                  <a:schemeClr val="dk1"/>
                </a:solidFill>
                <a:highlight>
                  <a:srgbClr val="FFFFFF"/>
                </a:highlight>
              </a:rPr>
              <a:t>Make sure new problem solving approaches comply with existing Co-op rules and values</a:t>
            </a:r>
          </a:p>
          <a:p>
            <a:pPr marL="596900" lvl="0" indent="-266700" rtl="0">
              <a:lnSpc>
                <a:spcPct val="150000"/>
              </a:lnSpc>
              <a:spcBef>
                <a:spcPts val="600"/>
              </a:spcBef>
              <a:spcAft>
                <a:spcPts val="2400"/>
              </a:spcAft>
              <a:buClr>
                <a:schemeClr val="dk1"/>
              </a:buClr>
              <a:buSzPct val="100000"/>
            </a:pPr>
            <a:r>
              <a:rPr lang="en" sz="600">
                <a:solidFill>
                  <a:schemeClr val="dk1"/>
                </a:solidFill>
                <a:highlight>
                  <a:srgbClr val="FFFFFF"/>
                </a:highlight>
              </a:rPr>
              <a:t>Plan projects over a 12 month horizon, and </a:t>
            </a:r>
            <a:r>
              <a:rPr lang="en" sz="1200">
                <a:solidFill>
                  <a:srgbClr val="660099"/>
                </a:solidFill>
                <a:highlight>
                  <a:srgbClr val="FFFFFF"/>
                </a:highlight>
              </a:rPr>
              <a:t>manage budgets using Agile principles</a:t>
            </a:r>
          </a:p>
          <a:p>
            <a:pPr marL="596900" lvl="0" indent="-266700" rtl="0">
              <a:lnSpc>
                <a:spcPct val="150000"/>
              </a:lnSpc>
              <a:spcBef>
                <a:spcPts val="600"/>
              </a:spcBef>
              <a:spcAft>
                <a:spcPts val="2400"/>
              </a:spcAft>
              <a:buClr>
                <a:schemeClr val="dk1"/>
              </a:buClr>
              <a:buSzPct val="100000"/>
            </a:pPr>
            <a:r>
              <a:rPr lang="en" sz="600">
                <a:solidFill>
                  <a:schemeClr val="dk1"/>
                </a:solidFill>
                <a:highlight>
                  <a:srgbClr val="FFFFFF"/>
                </a:highlight>
              </a:rPr>
              <a:t>Contribute to the </a:t>
            </a:r>
            <a:r>
              <a:rPr lang="en" sz="1200">
                <a:solidFill>
                  <a:srgbClr val="660099"/>
                </a:solidFill>
                <a:highlight>
                  <a:srgbClr val="FFFFFF"/>
                </a:highlight>
              </a:rPr>
              <a:t>coaching &amp; mentoring</a:t>
            </a:r>
            <a:r>
              <a:rPr lang="en" sz="600">
                <a:solidFill>
                  <a:srgbClr val="660099"/>
                </a:solidFill>
                <a:highlight>
                  <a:srgbClr val="FFFFFF"/>
                </a:highlight>
              </a:rPr>
              <a:t> </a:t>
            </a:r>
            <a:r>
              <a:rPr lang="en" sz="600">
                <a:solidFill>
                  <a:schemeClr val="dk1"/>
                </a:solidFill>
                <a:highlight>
                  <a:srgbClr val="FFFFFF"/>
                </a:highlight>
              </a:rPr>
              <a:t>of a pool of less experienced colleagues</a:t>
            </a:r>
          </a:p>
          <a:p>
            <a:pPr marL="596900" lvl="0" indent="-266700" rtl="0">
              <a:lnSpc>
                <a:spcPct val="150000"/>
              </a:lnSpc>
              <a:spcBef>
                <a:spcPts val="600"/>
              </a:spcBef>
              <a:spcAft>
                <a:spcPts val="2400"/>
              </a:spcAft>
              <a:buClr>
                <a:schemeClr val="dk1"/>
              </a:buClr>
              <a:buSzPct val="100000"/>
            </a:pPr>
            <a:r>
              <a:rPr lang="en" sz="600">
                <a:solidFill>
                  <a:schemeClr val="dk1"/>
                </a:solidFill>
                <a:highlight>
                  <a:srgbClr val="FFFFFF"/>
                </a:highlight>
              </a:rPr>
              <a:t>Design solutions that create outputs which are </a:t>
            </a:r>
            <a:r>
              <a:rPr lang="en" sz="1200">
                <a:solidFill>
                  <a:srgbClr val="660099"/>
                </a:solidFill>
                <a:highlight>
                  <a:srgbClr val="FFFFFF"/>
                </a:highlight>
              </a:rPr>
              <a:t>accessible to non-technical audiences</a:t>
            </a:r>
          </a:p>
          <a:p>
            <a:pPr marL="596900" lvl="0" indent="-266700" rtl="0">
              <a:lnSpc>
                <a:spcPct val="150000"/>
              </a:lnSpc>
              <a:spcBef>
                <a:spcPts val="600"/>
              </a:spcBef>
              <a:spcAft>
                <a:spcPts val="2400"/>
              </a:spcAft>
              <a:buClr>
                <a:schemeClr val="dk1"/>
              </a:buClr>
              <a:buSzPct val="100000"/>
            </a:pPr>
            <a:r>
              <a:rPr lang="en" sz="600">
                <a:solidFill>
                  <a:schemeClr val="dk1"/>
                </a:solidFill>
                <a:highlight>
                  <a:srgbClr val="FFFFFF"/>
                </a:highlight>
              </a:rPr>
              <a:t>Be a great </a:t>
            </a:r>
            <a:r>
              <a:rPr lang="en" sz="1200">
                <a:solidFill>
                  <a:srgbClr val="660099"/>
                </a:solidFill>
                <a:highlight>
                  <a:srgbClr val="FFFFFF"/>
                </a:highlight>
              </a:rPr>
              <a:t>advocate for Data Science, promoting our services</a:t>
            </a:r>
            <a:r>
              <a:rPr lang="en" sz="600">
                <a:solidFill>
                  <a:schemeClr val="dk1"/>
                </a:solidFill>
                <a:highlight>
                  <a:srgbClr val="FFFFFF"/>
                </a:highlight>
              </a:rPr>
              <a:t> to Co-op colleagues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Shape 819"/>
          <p:cNvSpPr txBox="1">
            <a:spLocks noGrp="1"/>
          </p:cNvSpPr>
          <p:nvPr>
            <p:ph type="title"/>
          </p:nvPr>
        </p:nvSpPr>
        <p:spPr>
          <a:xfrm>
            <a:off x="692025" y="422500"/>
            <a:ext cx="5870100" cy="857400"/>
          </a:xfrm>
          <a:prstGeom prst="rect">
            <a:avLst/>
          </a:prstGeom>
        </p:spPr>
        <p:txBody>
          <a:bodyPr lIns="91425" tIns="91425" rIns="91425" bIns="91425" anchor="t" anchorCtr="0">
            <a:noAutofit/>
          </a:bodyPr>
          <a:lstStyle/>
          <a:p>
            <a:pPr lvl="0" rtl="0">
              <a:spcBef>
                <a:spcPts val="0"/>
              </a:spcBef>
              <a:buNone/>
            </a:pPr>
            <a:r>
              <a:rPr lang="en">
                <a:solidFill>
                  <a:srgbClr val="88398A"/>
                </a:solidFill>
              </a:rPr>
              <a:t>Data Science is awesome!!!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Shape 824"/>
          <p:cNvSpPr txBox="1">
            <a:spLocks noGrp="1"/>
          </p:cNvSpPr>
          <p:nvPr>
            <p:ph type="title"/>
          </p:nvPr>
        </p:nvSpPr>
        <p:spPr>
          <a:xfrm>
            <a:off x="692025" y="422500"/>
            <a:ext cx="5870100" cy="857400"/>
          </a:xfrm>
          <a:prstGeom prst="rect">
            <a:avLst/>
          </a:prstGeom>
        </p:spPr>
        <p:txBody>
          <a:bodyPr lIns="91425" tIns="91425" rIns="91425" bIns="91425" anchor="t" anchorCtr="0">
            <a:noAutofit/>
          </a:bodyPr>
          <a:lstStyle/>
          <a:p>
            <a:pPr lvl="0" rtl="0">
              <a:spcBef>
                <a:spcPts val="0"/>
              </a:spcBef>
              <a:buNone/>
            </a:pPr>
            <a:r>
              <a:rPr lang="en">
                <a:solidFill>
                  <a:srgbClr val="88398A"/>
                </a:solidFill>
              </a:rPr>
              <a:t>Data Science is awesome!!!</a:t>
            </a:r>
          </a:p>
        </p:txBody>
      </p:sp>
      <p:pic>
        <p:nvPicPr>
          <p:cNvPr id="825" name="Shape 825"/>
          <p:cNvPicPr preferRelativeResize="0"/>
          <p:nvPr/>
        </p:nvPicPr>
        <p:blipFill rotWithShape="1">
          <a:blip r:embed="rId3">
            <a:alphaModFix/>
          </a:blip>
          <a:srcRect l="26594" t="23704" r="29059" b="22150"/>
          <a:stretch/>
        </p:blipFill>
        <p:spPr>
          <a:xfrm>
            <a:off x="2356099" y="1221995"/>
            <a:ext cx="4645024" cy="31887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pic>
        <p:nvPicPr>
          <p:cNvPr id="830" name="Shape 830"/>
          <p:cNvPicPr preferRelativeResize="0"/>
          <p:nvPr/>
        </p:nvPicPr>
        <p:blipFill rotWithShape="1">
          <a:blip r:embed="rId3">
            <a:alphaModFix/>
          </a:blip>
          <a:srcRect t="15691" b="20626"/>
          <a:stretch/>
        </p:blipFill>
        <p:spPr>
          <a:xfrm>
            <a:off x="4185262" y="1255512"/>
            <a:ext cx="2584026" cy="1221826"/>
          </a:xfrm>
          <a:prstGeom prst="rect">
            <a:avLst/>
          </a:prstGeom>
          <a:noFill/>
          <a:ln>
            <a:noFill/>
          </a:ln>
        </p:spPr>
      </p:pic>
      <p:sp>
        <p:nvSpPr>
          <p:cNvPr id="831" name="Shape 831"/>
          <p:cNvSpPr txBox="1">
            <a:spLocks noGrp="1"/>
          </p:cNvSpPr>
          <p:nvPr>
            <p:ph type="title"/>
          </p:nvPr>
        </p:nvSpPr>
        <p:spPr>
          <a:xfrm>
            <a:off x="692025" y="422500"/>
            <a:ext cx="5870100" cy="857400"/>
          </a:xfrm>
          <a:prstGeom prst="rect">
            <a:avLst/>
          </a:prstGeom>
        </p:spPr>
        <p:txBody>
          <a:bodyPr lIns="91425" tIns="91425" rIns="91425" bIns="91425" anchor="t" anchorCtr="0">
            <a:noAutofit/>
          </a:bodyPr>
          <a:lstStyle/>
          <a:p>
            <a:pPr lvl="0" rtl="0">
              <a:spcBef>
                <a:spcPts val="0"/>
              </a:spcBef>
              <a:buNone/>
            </a:pPr>
            <a:r>
              <a:rPr lang="en">
                <a:solidFill>
                  <a:srgbClr val="88398A"/>
                </a:solidFill>
              </a:rPr>
              <a:t>Data Science is awesome!!!</a:t>
            </a:r>
          </a:p>
        </p:txBody>
      </p:sp>
      <p:pic>
        <p:nvPicPr>
          <p:cNvPr id="832" name="Shape 832"/>
          <p:cNvPicPr preferRelativeResize="0"/>
          <p:nvPr/>
        </p:nvPicPr>
        <p:blipFill rotWithShape="1">
          <a:blip r:embed="rId4">
            <a:alphaModFix/>
          </a:blip>
          <a:srcRect l="26594" t="23704" r="29059" b="22150"/>
          <a:stretch/>
        </p:blipFill>
        <p:spPr>
          <a:xfrm>
            <a:off x="3275625" y="2730587"/>
            <a:ext cx="3465374" cy="2378949"/>
          </a:xfrm>
          <a:prstGeom prst="rect">
            <a:avLst/>
          </a:prstGeom>
          <a:noFill/>
          <a:ln>
            <a:noFill/>
          </a:ln>
        </p:spPr>
      </p:pic>
      <p:pic>
        <p:nvPicPr>
          <p:cNvPr id="833" name="Shape 833"/>
          <p:cNvPicPr preferRelativeResize="0"/>
          <p:nvPr/>
        </p:nvPicPr>
        <p:blipFill>
          <a:blip r:embed="rId5">
            <a:alphaModFix/>
          </a:blip>
          <a:stretch>
            <a:fillRect/>
          </a:stretch>
        </p:blipFill>
        <p:spPr>
          <a:xfrm>
            <a:off x="755824" y="972574"/>
            <a:ext cx="1830299" cy="1830299"/>
          </a:xfrm>
          <a:prstGeom prst="rect">
            <a:avLst/>
          </a:prstGeom>
          <a:noFill/>
          <a:ln>
            <a:noFill/>
          </a:ln>
        </p:spPr>
      </p:pic>
      <p:pic>
        <p:nvPicPr>
          <p:cNvPr id="834" name="Shape 834"/>
          <p:cNvPicPr preferRelativeResize="0"/>
          <p:nvPr/>
        </p:nvPicPr>
        <p:blipFill rotWithShape="1">
          <a:blip r:embed="rId6">
            <a:alphaModFix/>
          </a:blip>
          <a:srcRect l="11536" t="28310" r="52954" b="10358"/>
          <a:stretch/>
        </p:blipFill>
        <p:spPr>
          <a:xfrm>
            <a:off x="755822" y="2696625"/>
            <a:ext cx="2519802" cy="2446874"/>
          </a:xfrm>
          <a:prstGeom prst="rect">
            <a:avLst/>
          </a:prstGeom>
          <a:noFill/>
          <a:ln>
            <a:noFill/>
          </a:ln>
        </p:spPr>
      </p:pic>
      <p:pic>
        <p:nvPicPr>
          <p:cNvPr id="835" name="Shape 835"/>
          <p:cNvPicPr preferRelativeResize="0"/>
          <p:nvPr/>
        </p:nvPicPr>
        <p:blipFill rotWithShape="1">
          <a:blip r:embed="rId7">
            <a:alphaModFix/>
          </a:blip>
          <a:srcRect l="28874" t="25793" r="30272" b="12893"/>
          <a:stretch/>
        </p:blipFill>
        <p:spPr>
          <a:xfrm>
            <a:off x="6451762" y="2792100"/>
            <a:ext cx="2692249" cy="2271724"/>
          </a:xfrm>
          <a:prstGeom prst="rect">
            <a:avLst/>
          </a:prstGeom>
          <a:noFill/>
          <a:ln>
            <a:noFill/>
          </a:ln>
        </p:spPr>
      </p:pic>
      <p:pic>
        <p:nvPicPr>
          <p:cNvPr id="836" name="Shape 836"/>
          <p:cNvPicPr preferRelativeResize="0"/>
          <p:nvPr/>
        </p:nvPicPr>
        <p:blipFill rotWithShape="1">
          <a:blip r:embed="rId8">
            <a:alphaModFix/>
          </a:blip>
          <a:srcRect l="34123" t="37474" r="31279" b="10542"/>
          <a:stretch/>
        </p:blipFill>
        <p:spPr>
          <a:xfrm>
            <a:off x="2586150" y="1005712"/>
            <a:ext cx="2268669" cy="1916424"/>
          </a:xfrm>
          <a:prstGeom prst="rect">
            <a:avLst/>
          </a:prstGeom>
          <a:noFill/>
          <a:ln>
            <a:noFill/>
          </a:ln>
        </p:spPr>
      </p:pic>
      <p:pic>
        <p:nvPicPr>
          <p:cNvPr id="837" name="Shape 837"/>
          <p:cNvPicPr preferRelativeResize="0"/>
          <p:nvPr/>
        </p:nvPicPr>
        <p:blipFill rotWithShape="1">
          <a:blip r:embed="rId9">
            <a:alphaModFix/>
          </a:blip>
          <a:srcRect l="36193" t="41887" r="29834" b="20615"/>
          <a:stretch/>
        </p:blipFill>
        <p:spPr>
          <a:xfrm>
            <a:off x="6913454" y="1255525"/>
            <a:ext cx="2230544" cy="1384174"/>
          </a:xfrm>
          <a:prstGeom prst="rect">
            <a:avLst/>
          </a:prstGeom>
          <a:noFill/>
          <a:ln>
            <a:noFill/>
          </a:ln>
        </p:spPr>
      </p:pic>
      <p:pic>
        <p:nvPicPr>
          <p:cNvPr id="838" name="Shape 838"/>
          <p:cNvPicPr preferRelativeResize="0"/>
          <p:nvPr/>
        </p:nvPicPr>
        <p:blipFill>
          <a:blip r:embed="rId10">
            <a:alphaModFix/>
          </a:blip>
          <a:stretch>
            <a:fillRect/>
          </a:stretch>
        </p:blipFill>
        <p:spPr>
          <a:xfrm>
            <a:off x="6769300" y="1179328"/>
            <a:ext cx="934499" cy="934499"/>
          </a:xfrm>
          <a:prstGeom prst="rect">
            <a:avLst/>
          </a:prstGeom>
          <a:noFill/>
          <a:ln>
            <a:noFill/>
          </a:ln>
        </p:spPr>
      </p:pic>
      <p:pic>
        <p:nvPicPr>
          <p:cNvPr id="839" name="Shape 839"/>
          <p:cNvPicPr preferRelativeResize="0"/>
          <p:nvPr/>
        </p:nvPicPr>
        <p:blipFill rotWithShape="1">
          <a:blip r:embed="rId11">
            <a:alphaModFix/>
          </a:blip>
          <a:srcRect l="10016" t="34374" r="54159" b="47739"/>
          <a:stretch/>
        </p:blipFill>
        <p:spPr>
          <a:xfrm>
            <a:off x="4185275" y="2172100"/>
            <a:ext cx="2847450" cy="799299"/>
          </a:xfrm>
          <a:prstGeom prst="rect">
            <a:avLst/>
          </a:prstGeom>
          <a:noFill/>
          <a:ln>
            <a:noFill/>
          </a:ln>
        </p:spPr>
      </p:pic>
      <p:pic>
        <p:nvPicPr>
          <p:cNvPr id="840" name="Shape 840"/>
          <p:cNvPicPr preferRelativeResize="0"/>
          <p:nvPr/>
        </p:nvPicPr>
        <p:blipFill rotWithShape="1">
          <a:blip r:embed="rId12">
            <a:alphaModFix/>
          </a:blip>
          <a:srcRect l="27487" t="71508" r="29615" b="18710"/>
          <a:stretch/>
        </p:blipFill>
        <p:spPr>
          <a:xfrm>
            <a:off x="5221599" y="676474"/>
            <a:ext cx="3922400" cy="502849"/>
          </a:xfrm>
          <a:prstGeom prst="rect">
            <a:avLst/>
          </a:prstGeom>
          <a:noFill/>
          <a:ln>
            <a:noFill/>
          </a:ln>
        </p:spPr>
      </p:pic>
      <p:pic>
        <p:nvPicPr>
          <p:cNvPr id="841" name="Shape 841"/>
          <p:cNvPicPr preferRelativeResize="0"/>
          <p:nvPr/>
        </p:nvPicPr>
        <p:blipFill>
          <a:blip r:embed="rId13">
            <a:alphaModFix/>
          </a:blip>
          <a:stretch>
            <a:fillRect/>
          </a:stretch>
        </p:blipFill>
        <p:spPr>
          <a:xfrm>
            <a:off x="5589068" y="3863600"/>
            <a:ext cx="1151933" cy="934499"/>
          </a:xfrm>
          <a:prstGeom prst="rect">
            <a:avLst/>
          </a:prstGeom>
          <a:noFill/>
          <a:ln>
            <a:noFill/>
          </a:ln>
        </p:spPr>
      </p:pic>
      <p:pic>
        <p:nvPicPr>
          <p:cNvPr id="842" name="Shape 842"/>
          <p:cNvPicPr preferRelativeResize="0"/>
          <p:nvPr/>
        </p:nvPicPr>
        <p:blipFill>
          <a:blip r:embed="rId14">
            <a:alphaModFix/>
          </a:blip>
          <a:stretch>
            <a:fillRect/>
          </a:stretch>
        </p:blipFill>
        <p:spPr>
          <a:xfrm>
            <a:off x="5114773" y="3532046"/>
            <a:ext cx="814450" cy="6394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Shape 847"/>
          <p:cNvSpPr txBox="1">
            <a:spLocks noGrp="1"/>
          </p:cNvSpPr>
          <p:nvPr>
            <p:ph type="title"/>
          </p:nvPr>
        </p:nvSpPr>
        <p:spPr>
          <a:xfrm>
            <a:off x="692025" y="422500"/>
            <a:ext cx="4091700" cy="857400"/>
          </a:xfrm>
          <a:prstGeom prst="rect">
            <a:avLst/>
          </a:prstGeom>
        </p:spPr>
        <p:txBody>
          <a:bodyPr lIns="91425" tIns="91425" rIns="91425" bIns="91425" anchor="t" anchorCtr="0">
            <a:noAutofit/>
          </a:bodyPr>
          <a:lstStyle/>
          <a:p>
            <a:pPr lvl="0">
              <a:spcBef>
                <a:spcPts val="0"/>
              </a:spcBef>
              <a:buNone/>
            </a:pPr>
            <a:r>
              <a:rPr lang="en">
                <a:solidFill>
                  <a:srgbClr val="88398A"/>
                </a:solidFill>
              </a:rPr>
              <a:t>Transforming a museum to be data-driven</a:t>
            </a:r>
          </a:p>
        </p:txBody>
      </p:sp>
      <p:pic>
        <p:nvPicPr>
          <p:cNvPr id="848" name="Shape 848"/>
          <p:cNvPicPr preferRelativeResize="0"/>
          <p:nvPr/>
        </p:nvPicPr>
        <p:blipFill>
          <a:blip r:embed="rId3">
            <a:alphaModFix/>
          </a:blip>
          <a:stretch>
            <a:fillRect/>
          </a:stretch>
        </p:blipFill>
        <p:spPr>
          <a:xfrm>
            <a:off x="5329825" y="1279900"/>
            <a:ext cx="3159900" cy="3120300"/>
          </a:xfrm>
          <a:prstGeom prst="roundRect">
            <a:avLst>
              <a:gd name="adj" fmla="val 16667"/>
            </a:avLst>
          </a:prstGeom>
          <a:noFill/>
          <a:ln>
            <a:noFill/>
          </a:ln>
        </p:spPr>
      </p:pic>
      <p:pic>
        <p:nvPicPr>
          <p:cNvPr id="849" name="Shape 849"/>
          <p:cNvPicPr preferRelativeResize="0"/>
          <p:nvPr/>
        </p:nvPicPr>
        <p:blipFill>
          <a:blip r:embed="rId4">
            <a:alphaModFix/>
          </a:blip>
          <a:stretch>
            <a:fillRect/>
          </a:stretch>
        </p:blipFill>
        <p:spPr>
          <a:xfrm>
            <a:off x="4170062" y="2695825"/>
            <a:ext cx="1152525" cy="904875"/>
          </a:xfrm>
          <a:prstGeom prst="rect">
            <a:avLst/>
          </a:prstGeom>
          <a:noFill/>
          <a:ln>
            <a:noFill/>
          </a:ln>
        </p:spPr>
      </p:pic>
      <p:pic>
        <p:nvPicPr>
          <p:cNvPr id="850" name="Shape 850"/>
          <p:cNvPicPr preferRelativeResize="0"/>
          <p:nvPr/>
        </p:nvPicPr>
        <p:blipFill rotWithShape="1">
          <a:blip r:embed="rId5">
            <a:alphaModFix/>
          </a:blip>
          <a:srcRect l="27020" t="15979" r="28509" b="16852"/>
          <a:stretch/>
        </p:blipFill>
        <p:spPr>
          <a:xfrm>
            <a:off x="783624" y="1469805"/>
            <a:ext cx="3226799" cy="2740500"/>
          </a:xfrm>
          <a:prstGeom prst="roundRect">
            <a:avLst>
              <a:gd name="adj" fmla="val 16667"/>
            </a:avLst>
          </a:prstGeom>
          <a:noFill/>
          <a:ln w="9525" cap="flat" cmpd="sng">
            <a:solidFill>
              <a:schemeClr val="dk2"/>
            </a:solidFill>
            <a:prstDash val="solid"/>
            <a:round/>
            <a:headEnd type="none" w="med" len="med"/>
            <a:tailEnd type="none" w="med" len="med"/>
          </a:ln>
        </p:spPr>
      </p:pic>
      <p:pic>
        <p:nvPicPr>
          <p:cNvPr id="851" name="Shape 851"/>
          <p:cNvPicPr preferRelativeResize="0"/>
          <p:nvPr/>
        </p:nvPicPr>
        <p:blipFill>
          <a:blip r:embed="rId6">
            <a:alphaModFix/>
          </a:blip>
          <a:stretch>
            <a:fillRect/>
          </a:stretch>
        </p:blipFill>
        <p:spPr>
          <a:xfrm>
            <a:off x="4783735" y="3506675"/>
            <a:ext cx="1152600" cy="1152600"/>
          </a:xfrm>
          <a:prstGeom prst="ellipse">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Shape 856"/>
          <p:cNvSpPr txBox="1">
            <a:spLocks noGrp="1"/>
          </p:cNvSpPr>
          <p:nvPr>
            <p:ph type="title"/>
          </p:nvPr>
        </p:nvSpPr>
        <p:spPr>
          <a:xfrm>
            <a:off x="692025" y="422500"/>
            <a:ext cx="3998400" cy="546300"/>
          </a:xfrm>
          <a:prstGeom prst="rect">
            <a:avLst/>
          </a:prstGeom>
        </p:spPr>
        <p:txBody>
          <a:bodyPr lIns="91425" tIns="91425" rIns="91425" bIns="91425" anchor="t" anchorCtr="0">
            <a:noAutofit/>
          </a:bodyPr>
          <a:lstStyle/>
          <a:p>
            <a:pPr lvl="0" rtl="0">
              <a:spcBef>
                <a:spcPts val="0"/>
              </a:spcBef>
              <a:buNone/>
            </a:pPr>
            <a:r>
              <a:rPr lang="en" sz="3200">
                <a:solidFill>
                  <a:srgbClr val="88398A"/>
                </a:solidFill>
              </a:rPr>
              <a:t>R-Ladies </a:t>
            </a:r>
          </a:p>
          <a:p>
            <a:pPr lvl="0" rtl="0">
              <a:spcBef>
                <a:spcPts val="0"/>
              </a:spcBef>
              <a:buNone/>
            </a:pPr>
            <a:endParaRPr>
              <a:solidFill>
                <a:srgbClr val="88398A"/>
              </a:solidFill>
            </a:endParaRPr>
          </a:p>
        </p:txBody>
      </p:sp>
      <p:pic>
        <p:nvPicPr>
          <p:cNvPr id="857" name="Shape 857" descr="30_general.png"/>
          <p:cNvPicPr preferRelativeResize="0"/>
          <p:nvPr/>
        </p:nvPicPr>
        <p:blipFill rotWithShape="1">
          <a:blip r:embed="rId3">
            <a:alphaModFix/>
          </a:blip>
          <a:srcRect l="7458" t="7269" r="7788" b="1523"/>
          <a:stretch/>
        </p:blipFill>
        <p:spPr>
          <a:xfrm>
            <a:off x="3066499" y="1137500"/>
            <a:ext cx="5448000" cy="3069300"/>
          </a:xfrm>
          <a:prstGeom prst="roundRect">
            <a:avLst>
              <a:gd name="adj" fmla="val 16667"/>
            </a:avLst>
          </a:prstGeom>
          <a:noFill/>
          <a:ln w="9525" cap="flat" cmpd="sng">
            <a:solidFill>
              <a:srgbClr val="562457"/>
            </a:solidFill>
            <a:prstDash val="solid"/>
            <a:round/>
            <a:headEnd type="none" w="med" len="med"/>
            <a:tailEnd type="none" w="med" len="med"/>
          </a:ln>
        </p:spPr>
      </p:pic>
      <p:sp>
        <p:nvSpPr>
          <p:cNvPr id="858" name="Shape 858"/>
          <p:cNvSpPr txBox="1"/>
          <p:nvPr/>
        </p:nvSpPr>
        <p:spPr>
          <a:xfrm>
            <a:off x="3186337" y="900200"/>
            <a:ext cx="5208300" cy="237300"/>
          </a:xfrm>
          <a:prstGeom prst="rect">
            <a:avLst/>
          </a:prstGeom>
          <a:noFill/>
          <a:ln>
            <a:noFill/>
          </a:ln>
        </p:spPr>
        <p:txBody>
          <a:bodyPr lIns="91425" tIns="91425" rIns="91425" bIns="91425" anchor="ctr" anchorCtr="0">
            <a:noAutofit/>
          </a:bodyPr>
          <a:lstStyle/>
          <a:p>
            <a:pPr lvl="0" algn="ctr" rtl="0">
              <a:spcBef>
                <a:spcPts val="0"/>
              </a:spcBef>
              <a:buNone/>
            </a:pPr>
            <a:r>
              <a:rPr lang="en" b="1">
                <a:solidFill>
                  <a:srgbClr val="88398A"/>
                </a:solidFill>
                <a:latin typeface="Titillium Web"/>
                <a:ea typeface="Titillium Web"/>
                <a:cs typeface="Titillium Web"/>
                <a:sym typeface="Titillium Web"/>
              </a:rPr>
              <a:t>Promoting Gender Diversity in the Global R community</a:t>
            </a:r>
          </a:p>
        </p:txBody>
      </p:sp>
      <p:pic>
        <p:nvPicPr>
          <p:cNvPr id="859" name="Shape 859"/>
          <p:cNvPicPr preferRelativeResize="0"/>
          <p:nvPr/>
        </p:nvPicPr>
        <p:blipFill>
          <a:blip r:embed="rId4">
            <a:alphaModFix/>
          </a:blip>
          <a:stretch>
            <a:fillRect/>
          </a:stretch>
        </p:blipFill>
        <p:spPr>
          <a:xfrm>
            <a:off x="0" y="4849325"/>
            <a:ext cx="838200" cy="295275"/>
          </a:xfrm>
          <a:prstGeom prst="rect">
            <a:avLst/>
          </a:prstGeom>
          <a:noFill/>
          <a:ln>
            <a:noFill/>
          </a:ln>
        </p:spPr>
      </p:pic>
      <p:sp>
        <p:nvSpPr>
          <p:cNvPr id="860" name="Shape 860"/>
          <p:cNvSpPr txBox="1"/>
          <p:nvPr/>
        </p:nvSpPr>
        <p:spPr>
          <a:xfrm>
            <a:off x="678700" y="1744575"/>
            <a:ext cx="2119500" cy="479700"/>
          </a:xfrm>
          <a:prstGeom prst="rect">
            <a:avLst/>
          </a:prstGeom>
          <a:noFill/>
          <a:ln>
            <a:noFill/>
          </a:ln>
        </p:spPr>
        <p:txBody>
          <a:bodyPr lIns="91425" tIns="91425" rIns="91425" bIns="91425" anchor="ctr" anchorCtr="0">
            <a:noAutofit/>
          </a:bodyPr>
          <a:lstStyle/>
          <a:p>
            <a:pPr lvl="0" rtl="0">
              <a:spcBef>
                <a:spcPts val="0"/>
              </a:spcBef>
              <a:buNone/>
            </a:pPr>
            <a:r>
              <a:rPr lang="en" sz="1800" b="1">
                <a:solidFill>
                  <a:srgbClr val="88398A"/>
                </a:solidFill>
                <a:latin typeface="Titillium Web"/>
                <a:ea typeface="Titillium Web"/>
                <a:cs typeface="Titillium Web"/>
                <a:sym typeface="Titillium Web"/>
              </a:rPr>
              <a:t>@RLadiesGlobal</a:t>
            </a:r>
          </a:p>
        </p:txBody>
      </p:sp>
      <p:sp>
        <p:nvSpPr>
          <p:cNvPr id="861" name="Shape 861"/>
          <p:cNvSpPr txBox="1"/>
          <p:nvPr/>
        </p:nvSpPr>
        <p:spPr>
          <a:xfrm>
            <a:off x="632500" y="2142887"/>
            <a:ext cx="2211900" cy="546300"/>
          </a:xfrm>
          <a:prstGeom prst="rect">
            <a:avLst/>
          </a:prstGeom>
          <a:noFill/>
          <a:ln>
            <a:noFill/>
          </a:ln>
        </p:spPr>
        <p:txBody>
          <a:bodyPr lIns="91425" tIns="91425" rIns="91425" bIns="91425" anchor="ctr" anchorCtr="0">
            <a:noAutofit/>
          </a:bodyPr>
          <a:lstStyle/>
          <a:p>
            <a:pPr lvl="0" rtl="0">
              <a:spcBef>
                <a:spcPts val="0"/>
              </a:spcBef>
              <a:buNone/>
            </a:pPr>
            <a:r>
              <a:rPr lang="en" sz="1800" b="1">
                <a:solidFill>
                  <a:srgbClr val="88398A"/>
                </a:solidFill>
                <a:latin typeface="Titillium Web"/>
                <a:ea typeface="Titillium Web"/>
                <a:cs typeface="Titillium Web"/>
                <a:sym typeface="Titillium Web"/>
              </a:rPr>
              <a:t>@RLadiesLondon</a:t>
            </a:r>
          </a:p>
        </p:txBody>
      </p:sp>
      <p:sp>
        <p:nvSpPr>
          <p:cNvPr id="862" name="Shape 862"/>
          <p:cNvSpPr txBox="1"/>
          <p:nvPr/>
        </p:nvSpPr>
        <p:spPr>
          <a:xfrm>
            <a:off x="748675" y="1296975"/>
            <a:ext cx="2119500" cy="295200"/>
          </a:xfrm>
          <a:prstGeom prst="rect">
            <a:avLst/>
          </a:prstGeom>
          <a:noFill/>
          <a:ln>
            <a:noFill/>
          </a:ln>
        </p:spPr>
        <p:txBody>
          <a:bodyPr lIns="91425" tIns="91425" rIns="91425" bIns="91425" anchor="ctr" anchorCtr="0">
            <a:noAutofit/>
          </a:bodyPr>
          <a:lstStyle/>
          <a:p>
            <a:pPr lvl="0" rtl="0">
              <a:spcBef>
                <a:spcPts val="0"/>
              </a:spcBef>
              <a:buNone/>
            </a:pPr>
            <a:r>
              <a:rPr lang="en" sz="2400" b="1">
                <a:solidFill>
                  <a:srgbClr val="88398A"/>
                </a:solidFill>
                <a:latin typeface="Titillium Web"/>
                <a:ea typeface="Titillium Web"/>
                <a:cs typeface="Titillium Web"/>
                <a:sym typeface="Titillium Web"/>
              </a:rPr>
              <a:t>rladies.org/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ctrTitle" idx="4294967295"/>
          </p:nvPr>
        </p:nvSpPr>
        <p:spPr>
          <a:xfrm>
            <a:off x="838206" y="762425"/>
            <a:ext cx="8069400" cy="1159800"/>
          </a:xfrm>
          <a:prstGeom prst="rect">
            <a:avLst/>
          </a:prstGeom>
        </p:spPr>
        <p:txBody>
          <a:bodyPr lIns="91425" tIns="91425" rIns="91425" bIns="91425" anchor="t" anchorCtr="0">
            <a:noAutofit/>
          </a:bodyPr>
          <a:lstStyle/>
          <a:p>
            <a:pPr lvl="0" rtl="0">
              <a:spcBef>
                <a:spcPts val="0"/>
              </a:spcBef>
              <a:buNone/>
            </a:pPr>
            <a:r>
              <a:rPr lang="en" sz="9600">
                <a:solidFill>
                  <a:srgbClr val="88398A"/>
                </a:solidFill>
              </a:rPr>
              <a:t>Welcome</a:t>
            </a:r>
          </a:p>
        </p:txBody>
      </p:sp>
      <p:pic>
        <p:nvPicPr>
          <p:cNvPr id="98" name="Shape 98" descr="48d2917e10fe2ba8212922ab929a1d83.png"/>
          <p:cNvPicPr preferRelativeResize="0"/>
          <p:nvPr/>
        </p:nvPicPr>
        <p:blipFill>
          <a:blip r:embed="rId3">
            <a:alphaModFix/>
          </a:blip>
          <a:stretch>
            <a:fillRect/>
          </a:stretch>
        </p:blipFill>
        <p:spPr>
          <a:xfrm>
            <a:off x="908950" y="2381025"/>
            <a:ext cx="1992500" cy="1992500"/>
          </a:xfrm>
          <a:prstGeom prst="rect">
            <a:avLst/>
          </a:prstGeom>
          <a:noFill/>
          <a:ln>
            <a:noFill/>
          </a:ln>
        </p:spPr>
      </p:pic>
      <p:pic>
        <p:nvPicPr>
          <p:cNvPr id="99" name="Shape 99" descr="2376159035e11223b068c6b0f16ca097.png"/>
          <p:cNvPicPr preferRelativeResize="0"/>
          <p:nvPr/>
        </p:nvPicPr>
        <p:blipFill>
          <a:blip r:embed="rId4">
            <a:alphaModFix/>
          </a:blip>
          <a:stretch>
            <a:fillRect/>
          </a:stretch>
        </p:blipFill>
        <p:spPr>
          <a:xfrm>
            <a:off x="5844862" y="2225424"/>
            <a:ext cx="1992500" cy="1992500"/>
          </a:xfrm>
          <a:prstGeom prst="rect">
            <a:avLst/>
          </a:prstGeom>
          <a:noFill/>
          <a:ln>
            <a:noFill/>
          </a:ln>
        </p:spPr>
      </p:pic>
      <p:pic>
        <p:nvPicPr>
          <p:cNvPr id="100" name="Shape 100"/>
          <p:cNvPicPr preferRelativeResize="0"/>
          <p:nvPr/>
        </p:nvPicPr>
        <p:blipFill>
          <a:blip r:embed="rId5">
            <a:alphaModFix/>
          </a:blip>
          <a:stretch>
            <a:fillRect/>
          </a:stretch>
        </p:blipFill>
        <p:spPr>
          <a:xfrm>
            <a:off x="3524962" y="2417150"/>
            <a:ext cx="1920249" cy="1920249"/>
          </a:xfrm>
          <a:prstGeom prst="rect">
            <a:avLst/>
          </a:prstGeom>
          <a:noFill/>
          <a:ln>
            <a:noFill/>
          </a:ln>
        </p:spPr>
      </p:pic>
      <p:pic>
        <p:nvPicPr>
          <p:cNvPr id="101" name="Shape 101"/>
          <p:cNvPicPr preferRelativeResize="0"/>
          <p:nvPr/>
        </p:nvPicPr>
        <p:blipFill>
          <a:blip r:embed="rId6">
            <a:alphaModFix/>
          </a:blip>
          <a:stretch>
            <a:fillRect/>
          </a:stretch>
        </p:blipFill>
        <p:spPr>
          <a:xfrm>
            <a:off x="0" y="4849325"/>
            <a:ext cx="838200" cy="295275"/>
          </a:xfrm>
          <a:prstGeom prst="rect">
            <a:avLst/>
          </a:prstGeom>
          <a:noFill/>
          <a:ln>
            <a:noFill/>
          </a:ln>
        </p:spPr>
      </p:pic>
      <p:grpSp>
        <p:nvGrpSpPr>
          <p:cNvPr id="102" name="Shape 102"/>
          <p:cNvGrpSpPr/>
          <p:nvPr/>
        </p:nvGrpSpPr>
        <p:grpSpPr>
          <a:xfrm rot="2700000">
            <a:off x="6485595" y="909700"/>
            <a:ext cx="711026" cy="710986"/>
            <a:chOff x="576250" y="4319400"/>
            <a:chExt cx="442075" cy="442050"/>
          </a:xfrm>
        </p:grpSpPr>
        <p:sp>
          <p:nvSpPr>
            <p:cNvPr id="103" name="Shape 103"/>
            <p:cNvSpPr/>
            <p:nvPr/>
          </p:nvSpPr>
          <p:spPr>
            <a:xfrm>
              <a:off x="576250" y="4319400"/>
              <a:ext cx="442075" cy="442050"/>
            </a:xfrm>
            <a:custGeom>
              <a:avLst/>
              <a:gdLst/>
              <a:ahLst/>
              <a:cxnLst/>
              <a:rect l="0" t="0" r="0" b="0"/>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285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4" name="Shape 104"/>
            <p:cNvSpPr/>
            <p:nvPr/>
          </p:nvSpPr>
          <p:spPr>
            <a:xfrm>
              <a:off x="595725" y="4668875"/>
              <a:ext cx="73100" cy="73100"/>
            </a:xfrm>
            <a:custGeom>
              <a:avLst/>
              <a:gdLst/>
              <a:ahLst/>
              <a:cxnLst/>
              <a:rect l="0" t="0" r="0" b="0"/>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285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5" name="Shape 105"/>
            <p:cNvSpPr/>
            <p:nvPr/>
          </p:nvSpPr>
          <p:spPr>
            <a:xfrm>
              <a:off x="652350" y="4711500"/>
              <a:ext cx="46925" cy="46925"/>
            </a:xfrm>
            <a:custGeom>
              <a:avLst/>
              <a:gdLst/>
              <a:ahLst/>
              <a:cxnLst/>
              <a:rect l="0" t="0" r="0" b="0"/>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285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6" name="Shape 106"/>
            <p:cNvSpPr/>
            <p:nvPr/>
          </p:nvSpPr>
          <p:spPr>
            <a:xfrm>
              <a:off x="579300" y="4638450"/>
              <a:ext cx="46900" cy="46900"/>
            </a:xfrm>
            <a:custGeom>
              <a:avLst/>
              <a:gdLst/>
              <a:ahLst/>
              <a:cxnLst/>
              <a:rect l="0" t="0" r="0" b="0"/>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285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Shape 867"/>
          <p:cNvSpPr txBox="1">
            <a:spLocks noGrp="1"/>
          </p:cNvSpPr>
          <p:nvPr>
            <p:ph type="title"/>
          </p:nvPr>
        </p:nvSpPr>
        <p:spPr>
          <a:xfrm>
            <a:off x="692025" y="422500"/>
            <a:ext cx="3998400" cy="546300"/>
          </a:xfrm>
          <a:prstGeom prst="rect">
            <a:avLst/>
          </a:prstGeom>
        </p:spPr>
        <p:txBody>
          <a:bodyPr lIns="91425" tIns="91425" rIns="91425" bIns="91425" anchor="t" anchorCtr="0">
            <a:noAutofit/>
          </a:bodyPr>
          <a:lstStyle/>
          <a:p>
            <a:pPr lvl="0" rtl="0">
              <a:spcBef>
                <a:spcPts val="0"/>
              </a:spcBef>
              <a:buNone/>
            </a:pPr>
            <a:r>
              <a:rPr lang="en" sz="3200">
                <a:solidFill>
                  <a:srgbClr val="88398A"/>
                </a:solidFill>
              </a:rPr>
              <a:t>R-Ladies </a:t>
            </a:r>
          </a:p>
          <a:p>
            <a:pPr lvl="0" rtl="0">
              <a:spcBef>
                <a:spcPts val="0"/>
              </a:spcBef>
              <a:buNone/>
            </a:pPr>
            <a:endParaRPr>
              <a:solidFill>
                <a:srgbClr val="88398A"/>
              </a:solidFill>
            </a:endParaRPr>
          </a:p>
        </p:txBody>
      </p:sp>
      <p:pic>
        <p:nvPicPr>
          <p:cNvPr id="868" name="Shape 868" descr="30_general.png"/>
          <p:cNvPicPr preferRelativeResize="0"/>
          <p:nvPr/>
        </p:nvPicPr>
        <p:blipFill rotWithShape="1">
          <a:blip r:embed="rId3">
            <a:alphaModFix/>
          </a:blip>
          <a:srcRect l="7458" t="7269" r="7788" b="1523"/>
          <a:stretch/>
        </p:blipFill>
        <p:spPr>
          <a:xfrm>
            <a:off x="3066499" y="1137500"/>
            <a:ext cx="5448000" cy="3069300"/>
          </a:xfrm>
          <a:prstGeom prst="roundRect">
            <a:avLst>
              <a:gd name="adj" fmla="val 16667"/>
            </a:avLst>
          </a:prstGeom>
          <a:noFill/>
          <a:ln w="9525" cap="flat" cmpd="sng">
            <a:solidFill>
              <a:srgbClr val="562457"/>
            </a:solidFill>
            <a:prstDash val="solid"/>
            <a:round/>
            <a:headEnd type="none" w="med" len="med"/>
            <a:tailEnd type="none" w="med" len="med"/>
          </a:ln>
        </p:spPr>
      </p:pic>
      <p:sp>
        <p:nvSpPr>
          <p:cNvPr id="869" name="Shape 869"/>
          <p:cNvSpPr txBox="1"/>
          <p:nvPr/>
        </p:nvSpPr>
        <p:spPr>
          <a:xfrm>
            <a:off x="3186337" y="900200"/>
            <a:ext cx="5208300" cy="237300"/>
          </a:xfrm>
          <a:prstGeom prst="rect">
            <a:avLst/>
          </a:prstGeom>
          <a:noFill/>
          <a:ln>
            <a:noFill/>
          </a:ln>
        </p:spPr>
        <p:txBody>
          <a:bodyPr lIns="91425" tIns="91425" rIns="91425" bIns="91425" anchor="ctr" anchorCtr="0">
            <a:noAutofit/>
          </a:bodyPr>
          <a:lstStyle/>
          <a:p>
            <a:pPr lvl="0" algn="ctr" rtl="0">
              <a:spcBef>
                <a:spcPts val="0"/>
              </a:spcBef>
              <a:buNone/>
            </a:pPr>
            <a:r>
              <a:rPr lang="en" b="1">
                <a:solidFill>
                  <a:srgbClr val="88398A"/>
                </a:solidFill>
                <a:latin typeface="Titillium Web"/>
                <a:ea typeface="Titillium Web"/>
                <a:cs typeface="Titillium Web"/>
                <a:sym typeface="Titillium Web"/>
              </a:rPr>
              <a:t>Promoting Gender Diversity in the Global R community</a:t>
            </a:r>
          </a:p>
        </p:txBody>
      </p:sp>
      <p:pic>
        <p:nvPicPr>
          <p:cNvPr id="870" name="Shape 870"/>
          <p:cNvPicPr preferRelativeResize="0"/>
          <p:nvPr/>
        </p:nvPicPr>
        <p:blipFill>
          <a:blip r:embed="rId4">
            <a:alphaModFix/>
          </a:blip>
          <a:stretch>
            <a:fillRect/>
          </a:stretch>
        </p:blipFill>
        <p:spPr>
          <a:xfrm>
            <a:off x="0" y="4849325"/>
            <a:ext cx="838200" cy="295275"/>
          </a:xfrm>
          <a:prstGeom prst="rect">
            <a:avLst/>
          </a:prstGeom>
          <a:noFill/>
          <a:ln>
            <a:noFill/>
          </a:ln>
        </p:spPr>
      </p:pic>
      <p:sp>
        <p:nvSpPr>
          <p:cNvPr id="871" name="Shape 871"/>
          <p:cNvSpPr txBox="1"/>
          <p:nvPr/>
        </p:nvSpPr>
        <p:spPr>
          <a:xfrm>
            <a:off x="678700" y="1744575"/>
            <a:ext cx="2119500" cy="479700"/>
          </a:xfrm>
          <a:prstGeom prst="rect">
            <a:avLst/>
          </a:prstGeom>
          <a:noFill/>
          <a:ln>
            <a:noFill/>
          </a:ln>
        </p:spPr>
        <p:txBody>
          <a:bodyPr lIns="91425" tIns="91425" rIns="91425" bIns="91425" anchor="ctr" anchorCtr="0">
            <a:noAutofit/>
          </a:bodyPr>
          <a:lstStyle/>
          <a:p>
            <a:pPr lvl="0" rtl="0">
              <a:spcBef>
                <a:spcPts val="0"/>
              </a:spcBef>
              <a:buNone/>
            </a:pPr>
            <a:r>
              <a:rPr lang="en" sz="1800" b="1">
                <a:solidFill>
                  <a:srgbClr val="88398A"/>
                </a:solidFill>
                <a:latin typeface="Titillium Web"/>
                <a:ea typeface="Titillium Web"/>
                <a:cs typeface="Titillium Web"/>
                <a:sym typeface="Titillium Web"/>
              </a:rPr>
              <a:t>@RLadiesGlobal</a:t>
            </a:r>
          </a:p>
        </p:txBody>
      </p:sp>
      <p:sp>
        <p:nvSpPr>
          <p:cNvPr id="872" name="Shape 872"/>
          <p:cNvSpPr txBox="1"/>
          <p:nvPr/>
        </p:nvSpPr>
        <p:spPr>
          <a:xfrm>
            <a:off x="632500" y="2142887"/>
            <a:ext cx="2211900" cy="546300"/>
          </a:xfrm>
          <a:prstGeom prst="rect">
            <a:avLst/>
          </a:prstGeom>
          <a:noFill/>
          <a:ln>
            <a:noFill/>
          </a:ln>
        </p:spPr>
        <p:txBody>
          <a:bodyPr lIns="91425" tIns="91425" rIns="91425" bIns="91425" anchor="ctr" anchorCtr="0">
            <a:noAutofit/>
          </a:bodyPr>
          <a:lstStyle/>
          <a:p>
            <a:pPr lvl="0" rtl="0">
              <a:spcBef>
                <a:spcPts val="0"/>
              </a:spcBef>
              <a:buNone/>
            </a:pPr>
            <a:r>
              <a:rPr lang="en" sz="1800" b="1">
                <a:solidFill>
                  <a:srgbClr val="88398A"/>
                </a:solidFill>
                <a:latin typeface="Titillium Web"/>
                <a:ea typeface="Titillium Web"/>
                <a:cs typeface="Titillium Web"/>
                <a:sym typeface="Titillium Web"/>
              </a:rPr>
              <a:t>@RLadiesLondon</a:t>
            </a:r>
          </a:p>
        </p:txBody>
      </p:sp>
      <p:sp>
        <p:nvSpPr>
          <p:cNvPr id="873" name="Shape 873"/>
          <p:cNvSpPr txBox="1"/>
          <p:nvPr/>
        </p:nvSpPr>
        <p:spPr>
          <a:xfrm>
            <a:off x="748675" y="1296975"/>
            <a:ext cx="2119500" cy="295200"/>
          </a:xfrm>
          <a:prstGeom prst="rect">
            <a:avLst/>
          </a:prstGeom>
          <a:noFill/>
          <a:ln>
            <a:noFill/>
          </a:ln>
        </p:spPr>
        <p:txBody>
          <a:bodyPr lIns="91425" tIns="91425" rIns="91425" bIns="91425" anchor="ctr" anchorCtr="0">
            <a:noAutofit/>
          </a:bodyPr>
          <a:lstStyle/>
          <a:p>
            <a:pPr lvl="0" rtl="0">
              <a:spcBef>
                <a:spcPts val="0"/>
              </a:spcBef>
              <a:buNone/>
            </a:pPr>
            <a:r>
              <a:rPr lang="en" sz="2400" b="1">
                <a:solidFill>
                  <a:srgbClr val="88398A"/>
                </a:solidFill>
                <a:latin typeface="Titillium Web"/>
                <a:ea typeface="Titillium Web"/>
                <a:cs typeface="Titillium Web"/>
                <a:sym typeface="Titillium Web"/>
              </a:rPr>
              <a:t>rladies.org/</a:t>
            </a:r>
          </a:p>
        </p:txBody>
      </p:sp>
      <p:pic>
        <p:nvPicPr>
          <p:cNvPr id="874" name="Shape 874"/>
          <p:cNvPicPr preferRelativeResize="0"/>
          <p:nvPr/>
        </p:nvPicPr>
        <p:blipFill>
          <a:blip r:embed="rId5">
            <a:alphaModFix/>
          </a:blip>
          <a:stretch>
            <a:fillRect/>
          </a:stretch>
        </p:blipFill>
        <p:spPr>
          <a:xfrm>
            <a:off x="846625" y="2755387"/>
            <a:ext cx="1923600" cy="1923600"/>
          </a:xfrm>
          <a:prstGeom prst="ellipse">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78"/>
        <p:cNvGrpSpPr/>
        <p:nvPr/>
      </p:nvGrpSpPr>
      <p:grpSpPr>
        <a:xfrm>
          <a:off x="0" y="0"/>
          <a:ext cx="0" cy="0"/>
          <a:chOff x="0" y="0"/>
          <a:chExt cx="0" cy="0"/>
        </a:xfrm>
      </p:grpSpPr>
      <p:sp>
        <p:nvSpPr>
          <p:cNvPr id="879" name="Shape 879"/>
          <p:cNvSpPr txBox="1">
            <a:spLocks noGrp="1"/>
          </p:cNvSpPr>
          <p:nvPr>
            <p:ph type="ctrTitle"/>
          </p:nvPr>
        </p:nvSpPr>
        <p:spPr>
          <a:xfrm>
            <a:off x="762000" y="2851325"/>
            <a:ext cx="7618200" cy="1159800"/>
          </a:xfrm>
          <a:prstGeom prst="rect">
            <a:avLst/>
          </a:prstGeom>
        </p:spPr>
        <p:txBody>
          <a:bodyPr lIns="91425" tIns="91425" rIns="91425" bIns="91425" anchor="ctr" anchorCtr="0">
            <a:noAutofit/>
          </a:bodyPr>
          <a:lstStyle/>
          <a:p>
            <a:pPr lvl="0" rtl="0">
              <a:spcBef>
                <a:spcPts val="0"/>
              </a:spcBef>
              <a:buNone/>
            </a:pPr>
            <a:r>
              <a:rPr lang="en"/>
              <a:t>Thank you!</a:t>
            </a:r>
          </a:p>
        </p:txBody>
      </p:sp>
      <p:sp>
        <p:nvSpPr>
          <p:cNvPr id="880" name="Shape 880"/>
          <p:cNvSpPr txBox="1"/>
          <p:nvPr/>
        </p:nvSpPr>
        <p:spPr>
          <a:xfrm>
            <a:off x="4551350" y="1452850"/>
            <a:ext cx="4367700" cy="2622600"/>
          </a:xfrm>
          <a:prstGeom prst="rect">
            <a:avLst/>
          </a:prstGeom>
          <a:noFill/>
          <a:ln>
            <a:noFill/>
          </a:ln>
        </p:spPr>
        <p:txBody>
          <a:bodyPr lIns="91425" tIns="91425" rIns="91425" bIns="91425" anchor="t" anchorCtr="0">
            <a:noAutofit/>
          </a:bodyPr>
          <a:lstStyle/>
          <a:p>
            <a:pPr lvl="0" algn="r" rtl="0">
              <a:spcBef>
                <a:spcPts val="0"/>
              </a:spcBef>
              <a:buNone/>
            </a:pPr>
            <a:r>
              <a:rPr lang="en" sz="1800">
                <a:solidFill>
                  <a:srgbClr val="0000FF"/>
                </a:solidFill>
                <a:latin typeface="Courier"/>
                <a:ea typeface="Courier"/>
                <a:cs typeface="Courier"/>
                <a:sym typeface="Courier"/>
              </a:rPr>
              <a:t>@RLadiesLondon</a:t>
            </a:r>
          </a:p>
          <a:p>
            <a:pPr lvl="0" algn="r" rtl="0">
              <a:spcBef>
                <a:spcPts val="0"/>
              </a:spcBef>
              <a:buNone/>
            </a:pPr>
            <a:endParaRPr sz="1800">
              <a:solidFill>
                <a:srgbClr val="0000FF"/>
              </a:solidFill>
              <a:latin typeface="Courier"/>
              <a:ea typeface="Courier"/>
              <a:cs typeface="Courier"/>
              <a:sym typeface="Courier"/>
            </a:endParaRPr>
          </a:p>
          <a:p>
            <a:pPr lvl="0" algn="r" rtl="0">
              <a:spcBef>
                <a:spcPts val="0"/>
              </a:spcBef>
              <a:buNone/>
            </a:pPr>
            <a:r>
              <a:rPr lang="en" sz="1800">
                <a:solidFill>
                  <a:srgbClr val="0000FF"/>
                </a:solidFill>
                <a:latin typeface="Courier"/>
                <a:ea typeface="Courier"/>
                <a:cs typeface="Courier"/>
                <a:sym typeface="Courier"/>
              </a:rPr>
              <a:t>@alice_data</a:t>
            </a:r>
          </a:p>
          <a:p>
            <a:pPr lvl="0" algn="r" rtl="0">
              <a:spcBef>
                <a:spcPts val="0"/>
              </a:spcBef>
              <a:buNone/>
            </a:pPr>
            <a:r>
              <a:rPr lang="en" sz="1800">
                <a:solidFill>
                  <a:srgbClr val="0000FF"/>
                </a:solidFill>
                <a:latin typeface="Courier"/>
                <a:ea typeface="Courier"/>
                <a:cs typeface="Courier"/>
                <a:sym typeface="Courier"/>
              </a:rPr>
              <a:t>@analyticspanda </a:t>
            </a:r>
          </a:p>
          <a:p>
            <a:pPr lvl="0" algn="r" rtl="0">
              <a:spcBef>
                <a:spcPts val="0"/>
              </a:spcBef>
              <a:buNone/>
            </a:pPr>
            <a:endParaRPr sz="1800">
              <a:solidFill>
                <a:srgbClr val="0000FF"/>
              </a:solidFill>
              <a:latin typeface="Courier"/>
              <a:ea typeface="Courier"/>
              <a:cs typeface="Courier"/>
              <a:sym typeface="Courier"/>
            </a:endParaRPr>
          </a:p>
          <a:p>
            <a:pPr lvl="0" algn="r" rtl="0">
              <a:spcBef>
                <a:spcPts val="0"/>
              </a:spcBef>
              <a:buNone/>
            </a:pPr>
            <a:r>
              <a:rPr lang="en" sz="1800">
                <a:solidFill>
                  <a:srgbClr val="0000FF"/>
                </a:solidFill>
                <a:latin typeface="Courier"/>
                <a:ea typeface="Courier"/>
                <a:cs typeface="Courier"/>
                <a:sym typeface="Courier"/>
              </a:rPr>
              <a:t>#RLadies</a:t>
            </a:r>
          </a:p>
          <a:p>
            <a:pPr lvl="0" algn="r" rtl="0">
              <a:spcBef>
                <a:spcPts val="0"/>
              </a:spcBef>
              <a:buNone/>
            </a:pPr>
            <a:endParaRPr sz="1800">
              <a:latin typeface="Courier"/>
              <a:ea typeface="Courier"/>
              <a:cs typeface="Courier"/>
              <a:sym typeface="Courier"/>
            </a:endParaRPr>
          </a:p>
          <a:p>
            <a:pPr lvl="0" algn="r" rtl="0">
              <a:spcBef>
                <a:spcPts val="0"/>
              </a:spcBef>
              <a:buNone/>
            </a:pPr>
            <a:endParaRPr sz="1800">
              <a:latin typeface="Courier"/>
              <a:ea typeface="Courier"/>
              <a:cs typeface="Courier"/>
              <a:sym typeface="Courier"/>
            </a:endParaRPr>
          </a:p>
          <a:p>
            <a:pPr lvl="0" algn="r" rtl="0">
              <a:spcBef>
                <a:spcPts val="0"/>
              </a:spcBef>
              <a:buNone/>
            </a:pPr>
            <a:r>
              <a:rPr lang="en" sz="1800" u="sng">
                <a:solidFill>
                  <a:srgbClr val="0000FF"/>
                </a:solidFill>
                <a:latin typeface="Courier"/>
                <a:ea typeface="Courier"/>
                <a:cs typeface="Courier"/>
                <a:sym typeface="Courier"/>
                <a:hlinkClick r:id="rId3"/>
              </a:rPr>
              <a:t>london@rladies.org</a:t>
            </a:r>
          </a:p>
          <a:p>
            <a:pPr lvl="0" algn="r" rtl="0">
              <a:spcBef>
                <a:spcPts val="0"/>
              </a:spcBef>
              <a:buNone/>
            </a:pPr>
            <a:r>
              <a:rPr lang="en" sz="1800">
                <a:latin typeface="Courier"/>
                <a:ea typeface="Courier"/>
                <a:cs typeface="Courier"/>
                <a:sym typeface="Courier"/>
              </a:rPr>
              <a:t>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Shape 885"/>
          <p:cNvSpPr txBox="1">
            <a:spLocks noGrp="1"/>
          </p:cNvSpPr>
          <p:nvPr>
            <p:ph type="title"/>
          </p:nvPr>
        </p:nvSpPr>
        <p:spPr>
          <a:xfrm>
            <a:off x="692025" y="422500"/>
            <a:ext cx="3226800" cy="857400"/>
          </a:xfrm>
          <a:prstGeom prst="rect">
            <a:avLst/>
          </a:prstGeom>
        </p:spPr>
        <p:txBody>
          <a:bodyPr lIns="91425" tIns="91425" rIns="91425" bIns="91425" anchor="t" anchorCtr="0">
            <a:noAutofit/>
          </a:bodyPr>
          <a:lstStyle/>
          <a:p>
            <a:pPr lvl="0" rtl="0">
              <a:spcBef>
                <a:spcPts val="0"/>
              </a:spcBef>
              <a:buNone/>
            </a:pPr>
            <a:r>
              <a:rPr lang="en"/>
              <a:t>Abstract</a:t>
            </a:r>
          </a:p>
        </p:txBody>
      </p:sp>
      <p:sp>
        <p:nvSpPr>
          <p:cNvPr id="886" name="Shape 886"/>
          <p:cNvSpPr txBox="1"/>
          <p:nvPr/>
        </p:nvSpPr>
        <p:spPr>
          <a:xfrm>
            <a:off x="841150" y="1207475"/>
            <a:ext cx="6707400" cy="2883300"/>
          </a:xfrm>
          <a:prstGeom prst="rect">
            <a:avLst/>
          </a:prstGeom>
          <a:noFill/>
          <a:ln>
            <a:noFill/>
          </a:ln>
        </p:spPr>
        <p:txBody>
          <a:bodyPr lIns="91425" tIns="91425" rIns="91425" bIns="91425" anchor="ctr" anchorCtr="0">
            <a:noAutofit/>
          </a:bodyPr>
          <a:lstStyle/>
          <a:p>
            <a:pPr lvl="0" rtl="0">
              <a:spcBef>
                <a:spcPts val="0"/>
              </a:spcBef>
              <a:buNone/>
            </a:pPr>
            <a:r>
              <a:rPr lang="en" b="1">
                <a:solidFill>
                  <a:srgbClr val="88398A"/>
                </a:solidFill>
              </a:rPr>
              <a:t>Demystifying Data Science</a:t>
            </a:r>
            <a:r>
              <a:rPr lang="en"/>
              <a:t/>
            </a:r>
            <a:br>
              <a:rPr lang="en"/>
            </a:br>
            <a:r>
              <a:rPr lang="en"/>
              <a:t>We all know the description of the Data Scientist being “The Sexiest Job of the 21st Century”, but do you have a clear understanding of what Data Science actually is?</a:t>
            </a:r>
            <a:br>
              <a:rPr lang="en"/>
            </a:br>
            <a:r>
              <a:rPr lang="en"/>
              <a:t/>
            </a:r>
            <a:br>
              <a:rPr lang="en"/>
            </a:br>
            <a:r>
              <a:rPr lang="en"/>
              <a:t>In this talk, Data Science practitioners Alice and Chiin will present experience-based insights that enable clarity about this undoubtedly red hot but nebulous trend, by sharing coherent definitions, frameworks, and facts that help clear up some of the key areas of confusion. They will outline their view of Data Science best-practices, common misconceptions, pitfalls, and practical tips for those looking to make a career transition. This talk will ultimately deliver awareness about the reality of the Data Science profession, and help demystify the hype.</a:t>
            </a:r>
            <a:br>
              <a:rPr lang="en"/>
            </a:br>
            <a:endParaRPr lang="en"/>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Shape 891"/>
          <p:cNvSpPr txBox="1">
            <a:spLocks noGrp="1"/>
          </p:cNvSpPr>
          <p:nvPr>
            <p:ph type="title"/>
          </p:nvPr>
        </p:nvSpPr>
        <p:spPr>
          <a:xfrm>
            <a:off x="692025" y="422500"/>
            <a:ext cx="3226800" cy="857400"/>
          </a:xfrm>
          <a:prstGeom prst="rect">
            <a:avLst/>
          </a:prstGeom>
        </p:spPr>
        <p:txBody>
          <a:bodyPr lIns="91425" tIns="91425" rIns="91425" bIns="91425" anchor="t" anchorCtr="0">
            <a:noAutofit/>
          </a:bodyPr>
          <a:lstStyle/>
          <a:p>
            <a:pPr lvl="0" rtl="0">
              <a:spcBef>
                <a:spcPts val="0"/>
              </a:spcBef>
              <a:buNone/>
            </a:pPr>
            <a:r>
              <a:rPr lang="en">
                <a:solidFill>
                  <a:srgbClr val="562457"/>
                </a:solidFill>
              </a:rPr>
              <a:t>Alice Daish</a:t>
            </a:r>
          </a:p>
        </p:txBody>
      </p:sp>
      <p:pic>
        <p:nvPicPr>
          <p:cNvPr id="892" name="Shape 892"/>
          <p:cNvPicPr preferRelativeResize="0"/>
          <p:nvPr/>
        </p:nvPicPr>
        <p:blipFill>
          <a:blip r:embed="rId3">
            <a:alphaModFix/>
          </a:blip>
          <a:stretch>
            <a:fillRect/>
          </a:stretch>
        </p:blipFill>
        <p:spPr>
          <a:xfrm>
            <a:off x="1300000" y="1490400"/>
            <a:ext cx="2162700" cy="2162700"/>
          </a:xfrm>
          <a:prstGeom prst="ellipse">
            <a:avLst/>
          </a:prstGeom>
          <a:noFill/>
          <a:ln>
            <a:noFill/>
          </a:ln>
        </p:spPr>
      </p:pic>
      <p:sp>
        <p:nvSpPr>
          <p:cNvPr id="893" name="Shape 893"/>
          <p:cNvSpPr txBox="1"/>
          <p:nvPr/>
        </p:nvSpPr>
        <p:spPr>
          <a:xfrm>
            <a:off x="3739075" y="1223800"/>
            <a:ext cx="4252500" cy="2640900"/>
          </a:xfrm>
          <a:prstGeom prst="rect">
            <a:avLst/>
          </a:prstGeom>
          <a:noFill/>
          <a:ln>
            <a:noFill/>
          </a:ln>
        </p:spPr>
        <p:txBody>
          <a:bodyPr lIns="91425" tIns="91425" rIns="91425" bIns="91425" anchor="ctr" anchorCtr="0">
            <a:noAutofit/>
          </a:bodyPr>
          <a:lstStyle/>
          <a:p>
            <a:pPr lvl="0" algn="just" rtl="0">
              <a:spcBef>
                <a:spcPts val="0"/>
              </a:spcBef>
              <a:buNone/>
            </a:pPr>
            <a:endParaRPr sz="1200">
              <a:solidFill>
                <a:schemeClr val="dk1"/>
              </a:solidFill>
            </a:endParaRPr>
          </a:p>
          <a:p>
            <a:pPr lvl="0" algn="just" rtl="0">
              <a:spcBef>
                <a:spcPts val="0"/>
              </a:spcBef>
              <a:buNone/>
            </a:pPr>
            <a:r>
              <a:rPr lang="en" sz="1200" b="1">
                <a:solidFill>
                  <a:schemeClr val="dk1"/>
                </a:solidFill>
              </a:rPr>
              <a:t>Alice Daish</a:t>
            </a:r>
            <a:r>
              <a:rPr lang="en" sz="1200">
                <a:solidFill>
                  <a:schemeClr val="dk1"/>
                </a:solidFill>
              </a:rPr>
              <a:t> is the Data Scientist at The British Museum focusing on making the museum data-driven by 2018. Co-Founder of R- Ladies Global and mentor at R-Ladies London. Registered Scientist previously trained in ecology and quantitative biology. Interests include R and data science, datafication, data analysis, predictive modelling, data visualisation, data communication, gender diversity in STEM.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Shape 898"/>
          <p:cNvSpPr txBox="1">
            <a:spLocks noGrp="1"/>
          </p:cNvSpPr>
          <p:nvPr>
            <p:ph type="title"/>
          </p:nvPr>
        </p:nvSpPr>
        <p:spPr>
          <a:xfrm>
            <a:off x="692025" y="422500"/>
            <a:ext cx="3226800" cy="857400"/>
          </a:xfrm>
          <a:prstGeom prst="rect">
            <a:avLst/>
          </a:prstGeom>
        </p:spPr>
        <p:txBody>
          <a:bodyPr lIns="91425" tIns="91425" rIns="91425" bIns="91425" anchor="t" anchorCtr="0">
            <a:noAutofit/>
          </a:bodyPr>
          <a:lstStyle/>
          <a:p>
            <a:pPr lvl="0" rtl="0">
              <a:spcBef>
                <a:spcPts val="0"/>
              </a:spcBef>
              <a:buNone/>
            </a:pPr>
            <a:r>
              <a:rPr lang="en">
                <a:solidFill>
                  <a:srgbClr val="562457"/>
                </a:solidFill>
              </a:rPr>
              <a:t>Chiin-Rui Tan </a:t>
            </a:r>
          </a:p>
        </p:txBody>
      </p:sp>
      <p:sp>
        <p:nvSpPr>
          <p:cNvPr id="899" name="Shape 899"/>
          <p:cNvSpPr txBox="1"/>
          <p:nvPr/>
        </p:nvSpPr>
        <p:spPr>
          <a:xfrm>
            <a:off x="3739075" y="1202925"/>
            <a:ext cx="4308000" cy="3000000"/>
          </a:xfrm>
          <a:prstGeom prst="rect">
            <a:avLst/>
          </a:prstGeom>
          <a:noFill/>
          <a:ln>
            <a:noFill/>
          </a:ln>
        </p:spPr>
        <p:txBody>
          <a:bodyPr lIns="91425" tIns="91425" rIns="91425" bIns="91425" anchor="ctr" anchorCtr="0">
            <a:noAutofit/>
          </a:bodyPr>
          <a:lstStyle/>
          <a:p>
            <a:pPr lvl="0" algn="just" rtl="0">
              <a:spcBef>
                <a:spcPts val="0"/>
              </a:spcBef>
              <a:buNone/>
            </a:pPr>
            <a:r>
              <a:rPr lang="en" sz="1100" b="1">
                <a:solidFill>
                  <a:schemeClr val="dk1"/>
                </a:solidFill>
              </a:rPr>
              <a:t>Chiin</a:t>
            </a:r>
            <a:r>
              <a:rPr lang="en" sz="1100">
                <a:solidFill>
                  <a:schemeClr val="dk1"/>
                </a:solidFill>
              </a:rPr>
              <a:t> is the Head of Data Science at the Foreign &amp; Commonwealth Office, leading the establishment of a new data science capability. She has an Economics degree from the University of Cambridge, and interest in applied microeconomics topics. Founder &amp; Co-Founder of R-Ladies London &amp; Global, Chiin is a keen R evangelist and active promoter of computing to underrepresented minorities. Professional specialisms include data-centric leadership, econometrics, digital analytics, visualisation, data democratisation, and strategic insight.</a:t>
            </a:r>
          </a:p>
        </p:txBody>
      </p:sp>
      <p:pic>
        <p:nvPicPr>
          <p:cNvPr id="900" name="Shape 900"/>
          <p:cNvPicPr preferRelativeResize="0"/>
          <p:nvPr/>
        </p:nvPicPr>
        <p:blipFill>
          <a:blip r:embed="rId3">
            <a:alphaModFix/>
          </a:blip>
          <a:stretch>
            <a:fillRect/>
          </a:stretch>
        </p:blipFill>
        <p:spPr>
          <a:xfrm>
            <a:off x="1300000" y="1490437"/>
            <a:ext cx="2162700" cy="2162700"/>
          </a:xfrm>
          <a:prstGeom prst="ellipse">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Shape 905"/>
          <p:cNvSpPr txBox="1">
            <a:spLocks noGrp="1"/>
          </p:cNvSpPr>
          <p:nvPr>
            <p:ph type="ctrTitle" idx="4294967295"/>
          </p:nvPr>
        </p:nvSpPr>
        <p:spPr>
          <a:xfrm>
            <a:off x="838206" y="914825"/>
            <a:ext cx="8069400" cy="1159800"/>
          </a:xfrm>
          <a:prstGeom prst="rect">
            <a:avLst/>
          </a:prstGeom>
        </p:spPr>
        <p:txBody>
          <a:bodyPr lIns="91425" tIns="91425" rIns="91425" bIns="91425" anchor="t" anchorCtr="0">
            <a:noAutofit/>
          </a:bodyPr>
          <a:lstStyle/>
          <a:p>
            <a:pPr lvl="0" rtl="0">
              <a:spcBef>
                <a:spcPts val="0"/>
              </a:spcBef>
              <a:buNone/>
            </a:pPr>
            <a:r>
              <a:rPr lang="en" sz="9600">
                <a:solidFill>
                  <a:srgbClr val="88398A"/>
                </a:solidFill>
              </a:rPr>
              <a:t>END</a:t>
            </a:r>
          </a:p>
        </p:txBody>
      </p:sp>
      <p:grpSp>
        <p:nvGrpSpPr>
          <p:cNvPr id="906" name="Shape 906"/>
          <p:cNvGrpSpPr/>
          <p:nvPr/>
        </p:nvGrpSpPr>
        <p:grpSpPr>
          <a:xfrm rot="2700000">
            <a:off x="6485595" y="678125"/>
            <a:ext cx="711026" cy="710986"/>
            <a:chOff x="576250" y="4319400"/>
            <a:chExt cx="442075" cy="442050"/>
          </a:xfrm>
        </p:grpSpPr>
        <p:sp>
          <p:nvSpPr>
            <p:cNvPr id="907" name="Shape 907"/>
            <p:cNvSpPr/>
            <p:nvPr/>
          </p:nvSpPr>
          <p:spPr>
            <a:xfrm>
              <a:off x="576250" y="4319400"/>
              <a:ext cx="442075" cy="442050"/>
            </a:xfrm>
            <a:custGeom>
              <a:avLst/>
              <a:gdLst/>
              <a:ahLst/>
              <a:cxnLst/>
              <a:rect l="0" t="0" r="0" b="0"/>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285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08" name="Shape 908"/>
            <p:cNvSpPr/>
            <p:nvPr/>
          </p:nvSpPr>
          <p:spPr>
            <a:xfrm>
              <a:off x="595725" y="4668875"/>
              <a:ext cx="73100" cy="73100"/>
            </a:xfrm>
            <a:custGeom>
              <a:avLst/>
              <a:gdLst/>
              <a:ahLst/>
              <a:cxnLst/>
              <a:rect l="0" t="0" r="0" b="0"/>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285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09" name="Shape 909"/>
            <p:cNvSpPr/>
            <p:nvPr/>
          </p:nvSpPr>
          <p:spPr>
            <a:xfrm>
              <a:off x="652350" y="4711500"/>
              <a:ext cx="46925" cy="46925"/>
            </a:xfrm>
            <a:custGeom>
              <a:avLst/>
              <a:gdLst/>
              <a:ahLst/>
              <a:cxnLst/>
              <a:rect l="0" t="0" r="0" b="0"/>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285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10" name="Shape 910"/>
            <p:cNvSpPr/>
            <p:nvPr/>
          </p:nvSpPr>
          <p:spPr>
            <a:xfrm>
              <a:off x="579300" y="4638450"/>
              <a:ext cx="46900" cy="46900"/>
            </a:xfrm>
            <a:custGeom>
              <a:avLst/>
              <a:gdLst/>
              <a:ahLst/>
              <a:cxnLst/>
              <a:rect l="0" t="0" r="0" b="0"/>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285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692025" y="422500"/>
            <a:ext cx="7288800" cy="857400"/>
          </a:xfrm>
          <a:prstGeom prst="rect">
            <a:avLst/>
          </a:prstGeom>
        </p:spPr>
        <p:txBody>
          <a:bodyPr lIns="91425" tIns="91425" rIns="91425" bIns="91425" anchor="t" anchorCtr="0">
            <a:noAutofit/>
          </a:bodyPr>
          <a:lstStyle/>
          <a:p>
            <a:pPr lvl="0" rtl="0">
              <a:spcBef>
                <a:spcPts val="0"/>
              </a:spcBef>
              <a:buNone/>
            </a:pPr>
            <a:r>
              <a:rPr lang="en">
                <a:solidFill>
                  <a:srgbClr val="88398A"/>
                </a:solidFill>
              </a:rPr>
              <a:t>Tech Industry - not all Apps, Robots &amp; PhDs</a:t>
            </a:r>
          </a:p>
        </p:txBody>
      </p:sp>
      <p:sp>
        <p:nvSpPr>
          <p:cNvPr id="112" name="Shape 112"/>
          <p:cNvSpPr/>
          <p:nvPr/>
        </p:nvSpPr>
        <p:spPr>
          <a:xfrm>
            <a:off x="836175" y="2393575"/>
            <a:ext cx="1962300" cy="1929000"/>
          </a:xfrm>
          <a:prstGeom prst="ellipse">
            <a:avLst/>
          </a:prstGeom>
          <a:solidFill>
            <a:srgbClr val="562457"/>
          </a:solidFill>
          <a:ln w="76200" cap="flat" cmpd="sng">
            <a:solidFill>
              <a:srgbClr val="FF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b="1">
                <a:solidFill>
                  <a:srgbClr val="D3D3D3"/>
                </a:solidFill>
                <a:latin typeface="Titillium Web"/>
                <a:ea typeface="Titillium Web"/>
                <a:cs typeface="Titillium Web"/>
                <a:sym typeface="Titillium Web"/>
              </a:rPr>
              <a:t>Hardware</a:t>
            </a:r>
          </a:p>
        </p:txBody>
      </p:sp>
      <p:sp>
        <p:nvSpPr>
          <p:cNvPr id="113" name="Shape 113"/>
          <p:cNvSpPr/>
          <p:nvPr/>
        </p:nvSpPr>
        <p:spPr>
          <a:xfrm>
            <a:off x="2471399" y="3048825"/>
            <a:ext cx="2016900" cy="1929000"/>
          </a:xfrm>
          <a:prstGeom prst="ellipse">
            <a:avLst/>
          </a:prstGeom>
          <a:solidFill>
            <a:srgbClr val="562457"/>
          </a:solidFill>
          <a:ln w="76200" cap="flat" cmpd="sng">
            <a:solidFill>
              <a:srgbClr val="FF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b="1">
                <a:solidFill>
                  <a:srgbClr val="D3D3D3"/>
                </a:solidFill>
                <a:latin typeface="Titillium Web"/>
                <a:ea typeface="Titillium Web"/>
                <a:cs typeface="Titillium Web"/>
                <a:sym typeface="Titillium Web"/>
              </a:rPr>
              <a:t>Software</a:t>
            </a:r>
          </a:p>
        </p:txBody>
      </p:sp>
      <p:sp>
        <p:nvSpPr>
          <p:cNvPr id="114" name="Shape 114"/>
          <p:cNvSpPr/>
          <p:nvPr/>
        </p:nvSpPr>
        <p:spPr>
          <a:xfrm>
            <a:off x="2311012" y="1047750"/>
            <a:ext cx="2016900" cy="1929000"/>
          </a:xfrm>
          <a:prstGeom prst="ellipse">
            <a:avLst/>
          </a:prstGeom>
          <a:solidFill>
            <a:srgbClr val="88398A"/>
          </a:solidFill>
          <a:ln w="76200" cap="flat" cmpd="sng">
            <a:solidFill>
              <a:srgbClr val="FF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solidFill>
                  <a:srgbClr val="FFFFFF"/>
                </a:solidFill>
                <a:latin typeface="Titillium Web"/>
                <a:ea typeface="Titillium Web"/>
                <a:cs typeface="Titillium Web"/>
                <a:sym typeface="Titillium Web"/>
              </a:rPr>
              <a:t>Data</a:t>
            </a:r>
          </a:p>
        </p:txBody>
      </p:sp>
      <p:sp>
        <p:nvSpPr>
          <p:cNvPr id="115" name="Shape 115"/>
          <p:cNvSpPr txBox="1">
            <a:spLocks noGrp="1"/>
          </p:cNvSpPr>
          <p:nvPr>
            <p:ph type="body" idx="4294967295"/>
          </p:nvPr>
        </p:nvSpPr>
        <p:spPr>
          <a:xfrm>
            <a:off x="4591000" y="2214900"/>
            <a:ext cx="4068000" cy="1290300"/>
          </a:xfrm>
          <a:prstGeom prst="rect">
            <a:avLst/>
          </a:prstGeom>
        </p:spPr>
        <p:txBody>
          <a:bodyPr lIns="91425" tIns="91425" rIns="91425" bIns="91425" anchor="t" anchorCtr="0">
            <a:noAutofit/>
          </a:bodyPr>
          <a:lstStyle/>
          <a:p>
            <a:pPr lvl="0" rtl="0">
              <a:spcBef>
                <a:spcPts val="0"/>
              </a:spcBef>
              <a:buNone/>
            </a:pPr>
            <a:r>
              <a:rPr lang="en">
                <a:solidFill>
                  <a:srgbClr val="404041"/>
                </a:solidFill>
                <a:highlight>
                  <a:srgbClr val="FFFFFF"/>
                </a:highlight>
              </a:rPr>
              <a:t>“69% of all (coders) tell us they are at least partly self-taught. </a:t>
            </a:r>
          </a:p>
          <a:p>
            <a:pPr lvl="0" rtl="0">
              <a:spcBef>
                <a:spcPts val="0"/>
              </a:spcBef>
              <a:buNone/>
            </a:pPr>
            <a:endParaRPr sz="600">
              <a:solidFill>
                <a:srgbClr val="404041"/>
              </a:solidFill>
              <a:highlight>
                <a:srgbClr val="FFFFFF"/>
              </a:highlight>
            </a:endParaRPr>
          </a:p>
          <a:p>
            <a:pPr lvl="0" rtl="0">
              <a:spcBef>
                <a:spcPts val="0"/>
              </a:spcBef>
              <a:buNone/>
            </a:pPr>
            <a:r>
              <a:rPr lang="en">
                <a:solidFill>
                  <a:srgbClr val="404041"/>
                </a:solidFill>
                <a:highlight>
                  <a:srgbClr val="FFFFFF"/>
                </a:highlight>
              </a:rPr>
              <a:t>13% of respondents across the globe tell us they are </a:t>
            </a:r>
            <a:r>
              <a:rPr lang="en" b="1" i="1">
                <a:solidFill>
                  <a:srgbClr val="404041"/>
                </a:solidFill>
                <a:highlight>
                  <a:srgbClr val="FFFFFF"/>
                </a:highlight>
              </a:rPr>
              <a:t>only</a:t>
            </a:r>
            <a:r>
              <a:rPr lang="en">
                <a:solidFill>
                  <a:srgbClr val="404041"/>
                </a:solidFill>
                <a:highlight>
                  <a:srgbClr val="FFFFFF"/>
                </a:highlight>
              </a:rPr>
              <a:t> self-taught.”</a:t>
            </a:r>
          </a:p>
        </p:txBody>
      </p:sp>
      <p:sp>
        <p:nvSpPr>
          <p:cNvPr id="116" name="Shape 116"/>
          <p:cNvSpPr txBox="1"/>
          <p:nvPr/>
        </p:nvSpPr>
        <p:spPr>
          <a:xfrm>
            <a:off x="5953675" y="3583500"/>
            <a:ext cx="2607000" cy="992700"/>
          </a:xfrm>
          <a:prstGeom prst="rect">
            <a:avLst/>
          </a:prstGeom>
          <a:noFill/>
          <a:ln>
            <a:noFill/>
          </a:ln>
        </p:spPr>
        <p:txBody>
          <a:bodyPr lIns="91425" tIns="91425" rIns="91425" bIns="91425" anchor="t" anchorCtr="0">
            <a:noAutofit/>
          </a:bodyPr>
          <a:lstStyle/>
          <a:p>
            <a:pPr lvl="0" algn="r" rtl="0">
              <a:spcBef>
                <a:spcPts val="600"/>
              </a:spcBef>
              <a:buNone/>
            </a:pPr>
            <a:r>
              <a:rPr lang="en" sz="1200" i="1">
                <a:solidFill>
                  <a:srgbClr val="181818"/>
                </a:solidFill>
                <a:latin typeface="Helvetica Neue"/>
                <a:ea typeface="Helvetica Neue"/>
                <a:cs typeface="Helvetica Neue"/>
                <a:sym typeface="Helvetica Neue"/>
              </a:rPr>
              <a:t>—</a:t>
            </a:r>
            <a:r>
              <a:rPr lang="en" sz="1200" b="1" i="1">
                <a:solidFill>
                  <a:srgbClr val="181818"/>
                </a:solidFill>
                <a:latin typeface="Helvetica Neue"/>
                <a:ea typeface="Helvetica Neue"/>
                <a:cs typeface="Helvetica Neue"/>
                <a:sym typeface="Helvetica Neue"/>
              </a:rPr>
              <a:t>Stack Overflow</a:t>
            </a:r>
            <a:r>
              <a:rPr lang="en" sz="1200" i="1">
                <a:solidFill>
                  <a:srgbClr val="181818"/>
                </a:solidFill>
                <a:latin typeface="Helvetica Neue"/>
                <a:ea typeface="Helvetica Neue"/>
                <a:cs typeface="Helvetica Neue"/>
                <a:sym typeface="Helvetica Neue"/>
              </a:rPr>
              <a:t> </a:t>
            </a:r>
          </a:p>
          <a:p>
            <a:pPr lvl="0" algn="r" rtl="0">
              <a:spcBef>
                <a:spcPts val="0"/>
              </a:spcBef>
              <a:buClr>
                <a:schemeClr val="dk1"/>
              </a:buClr>
              <a:buSzPct val="110000"/>
              <a:buFont typeface="Arial"/>
              <a:buNone/>
            </a:pPr>
            <a:r>
              <a:rPr lang="en" sz="1000" i="1">
                <a:solidFill>
                  <a:srgbClr val="181818"/>
                </a:solidFill>
                <a:latin typeface="Helvetica Neue"/>
                <a:ea typeface="Helvetica Neue"/>
                <a:cs typeface="Helvetica Neue"/>
                <a:sym typeface="Helvetica Neue"/>
              </a:rPr>
              <a:t>Developer Survey Results 2016</a:t>
            </a:r>
          </a:p>
          <a:p>
            <a:pPr lvl="0" algn="r" rtl="0">
              <a:spcBef>
                <a:spcPts val="0"/>
              </a:spcBef>
              <a:buClr>
                <a:schemeClr val="dk1"/>
              </a:buClr>
              <a:buSzPct val="110000"/>
              <a:buFont typeface="Arial"/>
              <a:buNone/>
            </a:pPr>
            <a:r>
              <a:rPr lang="en" sz="1000" i="1">
                <a:solidFill>
                  <a:srgbClr val="181818"/>
                </a:solidFill>
                <a:latin typeface="Helvetica Neue"/>
                <a:ea typeface="Helvetica Neue"/>
                <a:cs typeface="Helvetica Neue"/>
                <a:sym typeface="Helvetica Neue"/>
              </a:rPr>
              <a:t>56,033 coders in 173 countries</a:t>
            </a:r>
            <a:r>
              <a:rPr lang="en" sz="1050">
                <a:solidFill>
                  <a:srgbClr val="404041"/>
                </a:solidFill>
                <a:highlight>
                  <a:srgbClr val="FFFFFF"/>
                </a:highlight>
              </a:rPr>
              <a:t> </a:t>
            </a:r>
          </a:p>
        </p:txBody>
      </p:sp>
      <p:pic>
        <p:nvPicPr>
          <p:cNvPr id="117" name="Shape 117"/>
          <p:cNvPicPr preferRelativeResize="0"/>
          <p:nvPr/>
        </p:nvPicPr>
        <p:blipFill>
          <a:blip r:embed="rId3">
            <a:alphaModFix/>
          </a:blip>
          <a:stretch>
            <a:fillRect/>
          </a:stretch>
        </p:blipFill>
        <p:spPr>
          <a:xfrm>
            <a:off x="0" y="4849325"/>
            <a:ext cx="838200" cy="295275"/>
          </a:xfrm>
          <a:prstGeom prst="rect">
            <a:avLst/>
          </a:prstGeom>
          <a:noFill/>
          <a:ln>
            <a:noFill/>
          </a:ln>
        </p:spPr>
      </p:pic>
      <p:sp>
        <p:nvSpPr>
          <p:cNvPr id="118" name="Shape 118"/>
          <p:cNvSpPr/>
          <p:nvPr/>
        </p:nvSpPr>
        <p:spPr>
          <a:xfrm>
            <a:off x="6330400" y="1363550"/>
            <a:ext cx="2328600" cy="767700"/>
          </a:xfrm>
          <a:prstGeom prst="wedgeRoundRectCallout">
            <a:avLst>
              <a:gd name="adj1" fmla="val 47583"/>
              <a:gd name="adj2" fmla="val -111170"/>
              <a:gd name="adj3" fmla="val 0"/>
            </a:avLst>
          </a:prstGeom>
          <a:solidFill>
            <a:srgbClr val="EFEFEF"/>
          </a:solidFill>
          <a:ln w="9525" cap="flat" cmpd="sng">
            <a:solidFill>
              <a:schemeClr val="accent3"/>
            </a:solidFill>
            <a:prstDash val="solid"/>
            <a:round/>
            <a:headEnd type="none" w="med" len="med"/>
            <a:tailEnd type="none" w="med" len="med"/>
          </a:ln>
        </p:spPr>
        <p:txBody>
          <a:bodyPr lIns="91425" tIns="91425" rIns="91425" bIns="91425" anchor="ctr" anchorCtr="0">
            <a:noAutofit/>
          </a:bodyPr>
          <a:lstStyle/>
          <a:p>
            <a:pPr lvl="0">
              <a:spcBef>
                <a:spcPts val="0"/>
              </a:spcBef>
              <a:buClr>
                <a:schemeClr val="dk1"/>
              </a:buClr>
              <a:buFont typeface="Arial"/>
              <a:buNone/>
            </a:pPr>
            <a:r>
              <a:rPr lang="en">
                <a:solidFill>
                  <a:schemeClr val="dk1"/>
                </a:solidFill>
                <a:latin typeface="Titillium Web"/>
                <a:ea typeface="Titillium Web"/>
                <a:cs typeface="Titillium Web"/>
                <a:sym typeface="Titillium Web"/>
              </a:rPr>
              <a:t>P.S you do </a:t>
            </a:r>
            <a:r>
              <a:rPr lang="en" b="1">
                <a:solidFill>
                  <a:schemeClr val="dk1"/>
                </a:solidFill>
                <a:latin typeface="Titillium Web"/>
                <a:ea typeface="Titillium Web"/>
                <a:cs typeface="Titillium Web"/>
                <a:sym typeface="Titillium Web"/>
              </a:rPr>
              <a:t>not</a:t>
            </a:r>
            <a:r>
              <a:rPr lang="en">
                <a:solidFill>
                  <a:schemeClr val="dk1"/>
                </a:solidFill>
                <a:latin typeface="Titillium Web"/>
                <a:ea typeface="Titillium Web"/>
                <a:cs typeface="Titillium Web"/>
                <a:sym typeface="Titillium Web"/>
              </a:rPr>
              <a:t> have to have a PhD in Computer Science to work in Tech!!</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4265350" y="422500"/>
            <a:ext cx="3749400" cy="857400"/>
          </a:xfrm>
          <a:prstGeom prst="rect">
            <a:avLst/>
          </a:prstGeom>
        </p:spPr>
        <p:txBody>
          <a:bodyPr lIns="91425" tIns="91425" rIns="91425" bIns="91425" anchor="t" anchorCtr="0">
            <a:noAutofit/>
          </a:bodyPr>
          <a:lstStyle/>
          <a:p>
            <a:pPr lvl="0" rtl="0">
              <a:spcBef>
                <a:spcPts val="0"/>
              </a:spcBef>
              <a:buNone/>
            </a:pPr>
            <a:r>
              <a:rPr lang="en"/>
              <a:t>What is Data Science?</a:t>
            </a:r>
          </a:p>
        </p:txBody>
      </p:sp>
      <p:sp>
        <p:nvSpPr>
          <p:cNvPr id="124" name="Shape 124"/>
          <p:cNvSpPr txBox="1">
            <a:spLocks noGrp="1"/>
          </p:cNvSpPr>
          <p:nvPr>
            <p:ph type="body" idx="4294967295"/>
          </p:nvPr>
        </p:nvSpPr>
        <p:spPr>
          <a:xfrm>
            <a:off x="4265350" y="898500"/>
            <a:ext cx="4338600" cy="3816300"/>
          </a:xfrm>
          <a:prstGeom prst="rect">
            <a:avLst/>
          </a:prstGeom>
        </p:spPr>
        <p:txBody>
          <a:bodyPr lIns="91425" tIns="91425" rIns="91425" bIns="91425" anchor="t" anchorCtr="0">
            <a:noAutofit/>
          </a:bodyPr>
          <a:lstStyle/>
          <a:p>
            <a:pPr lvl="0">
              <a:spcBef>
                <a:spcPts val="0"/>
              </a:spcBef>
              <a:buNone/>
            </a:pPr>
            <a:r>
              <a:rPr lang="en">
                <a:solidFill>
                  <a:srgbClr val="88398A"/>
                </a:solidFill>
              </a:rPr>
              <a:t>Our suggestion:</a:t>
            </a:r>
          </a:p>
          <a:p>
            <a:pPr lvl="0">
              <a:spcBef>
                <a:spcPts val="0"/>
              </a:spcBef>
              <a:buNone/>
            </a:pPr>
            <a:r>
              <a:rPr lang="en" b="1">
                <a:solidFill>
                  <a:schemeClr val="dk1"/>
                </a:solidFill>
              </a:rPr>
              <a:t>“The application of scientific methods to Data which enable new discoveries to be made &amp; utilised”</a:t>
            </a:r>
          </a:p>
          <a:p>
            <a:pPr lvl="0">
              <a:spcBef>
                <a:spcPts val="0"/>
              </a:spcBef>
              <a:buNone/>
            </a:pPr>
            <a:endParaRPr sz="600" b="1">
              <a:solidFill>
                <a:schemeClr val="dk1"/>
              </a:solidFill>
            </a:endParaRPr>
          </a:p>
          <a:p>
            <a:pPr lvl="0">
              <a:spcBef>
                <a:spcPts val="0"/>
              </a:spcBef>
              <a:buNone/>
            </a:pPr>
            <a:endParaRPr sz="600" b="1">
              <a:solidFill>
                <a:schemeClr val="dk1"/>
              </a:solidFill>
            </a:endParaRPr>
          </a:p>
          <a:p>
            <a:pPr marL="457200" lvl="0" indent="-317500">
              <a:spcBef>
                <a:spcPts val="0"/>
              </a:spcBef>
              <a:buClr>
                <a:schemeClr val="dk1"/>
              </a:buClr>
              <a:buSzPct val="100000"/>
            </a:pPr>
            <a:r>
              <a:rPr lang="en" sz="1400">
                <a:solidFill>
                  <a:schemeClr val="dk1"/>
                </a:solidFill>
              </a:rPr>
              <a:t>General consensus = </a:t>
            </a:r>
            <a:r>
              <a:rPr lang="en" sz="1400" u="sng">
                <a:solidFill>
                  <a:schemeClr val="dk1"/>
                </a:solidFill>
              </a:rPr>
              <a:t>There is no consensus!</a:t>
            </a:r>
            <a:r>
              <a:rPr lang="en" sz="1400">
                <a:solidFill>
                  <a:schemeClr val="dk1"/>
                </a:solidFill>
              </a:rPr>
              <a:t> </a:t>
            </a:r>
          </a:p>
          <a:p>
            <a:pPr marL="457200" lvl="0" indent="-317500" rtl="0">
              <a:spcBef>
                <a:spcPts val="0"/>
              </a:spcBef>
              <a:buClr>
                <a:schemeClr val="dk1"/>
              </a:buClr>
              <a:buSzPct val="100000"/>
            </a:pPr>
            <a:r>
              <a:rPr lang="en" sz="1400">
                <a:solidFill>
                  <a:schemeClr val="dk1"/>
                </a:solidFill>
              </a:rPr>
              <a:t>DJ Patil &amp; Jeff Hammerbacher purport to have first coined the term “Data Scientist” as a job title in 2008</a:t>
            </a:r>
          </a:p>
          <a:p>
            <a:pPr marL="457200" lvl="0" indent="-317500" rtl="0">
              <a:spcBef>
                <a:spcPts val="0"/>
              </a:spcBef>
              <a:buClr>
                <a:schemeClr val="dk1"/>
              </a:buClr>
              <a:buSzPct val="100000"/>
            </a:pPr>
            <a:r>
              <a:rPr lang="en" sz="1400">
                <a:solidFill>
                  <a:schemeClr val="dk1"/>
                </a:solidFill>
              </a:rPr>
              <a:t>Hybrid &amp; Interdisciplinary</a:t>
            </a:r>
          </a:p>
          <a:p>
            <a:pPr marL="457200" lvl="0" indent="-317500" rtl="0">
              <a:spcBef>
                <a:spcPts val="1400"/>
              </a:spcBef>
              <a:buClr>
                <a:schemeClr val="dk1"/>
              </a:buClr>
              <a:buSzPct val="100000"/>
            </a:pPr>
            <a:r>
              <a:rPr lang="en" sz="1400">
                <a:solidFill>
                  <a:schemeClr val="dk1"/>
                </a:solidFill>
              </a:rPr>
              <a:t>P.S Don’t assume an Organisation recruiting for a Data Scientist actually knows what a Data Scientist is…..!</a:t>
            </a:r>
          </a:p>
        </p:txBody>
      </p:sp>
      <p:sp>
        <p:nvSpPr>
          <p:cNvPr id="125" name="Shape 125"/>
          <p:cNvSpPr/>
          <p:nvPr/>
        </p:nvSpPr>
        <p:spPr>
          <a:xfrm>
            <a:off x="305550" y="1130075"/>
            <a:ext cx="1973400" cy="1771500"/>
          </a:xfrm>
          <a:prstGeom prst="ellipse">
            <a:avLst/>
          </a:prstGeom>
          <a:solidFill>
            <a:srgbClr val="88398A"/>
          </a:solidFill>
          <a:ln w="76200" cap="flat" cmpd="sng">
            <a:solidFill>
              <a:srgbClr val="FF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solidFill>
                  <a:srgbClr val="EFEFEF"/>
                </a:solidFill>
                <a:latin typeface="Titillium Web"/>
                <a:ea typeface="Titillium Web"/>
                <a:cs typeface="Titillium Web"/>
                <a:sym typeface="Titillium Web"/>
              </a:rPr>
              <a:t>Computer Science</a:t>
            </a:r>
          </a:p>
        </p:txBody>
      </p:sp>
      <p:sp>
        <p:nvSpPr>
          <p:cNvPr id="126" name="Shape 126"/>
          <p:cNvSpPr/>
          <p:nvPr/>
        </p:nvSpPr>
        <p:spPr>
          <a:xfrm>
            <a:off x="2091350" y="1153375"/>
            <a:ext cx="1973400" cy="1739400"/>
          </a:xfrm>
          <a:prstGeom prst="ellipse">
            <a:avLst/>
          </a:prstGeom>
          <a:solidFill>
            <a:srgbClr val="88398A"/>
          </a:solidFill>
          <a:ln w="76200" cap="flat" cmpd="sng">
            <a:solidFill>
              <a:srgbClr val="FF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solidFill>
                  <a:srgbClr val="EFEFEF"/>
                </a:solidFill>
                <a:latin typeface="Titillium Web"/>
                <a:ea typeface="Titillium Web"/>
                <a:cs typeface="Titillium Web"/>
                <a:sym typeface="Titillium Web"/>
              </a:rPr>
              <a:t>Maths &amp; Statistics Knowledge</a:t>
            </a:r>
          </a:p>
        </p:txBody>
      </p:sp>
      <p:sp>
        <p:nvSpPr>
          <p:cNvPr id="127" name="Shape 127"/>
          <p:cNvSpPr/>
          <p:nvPr/>
        </p:nvSpPr>
        <p:spPr>
          <a:xfrm>
            <a:off x="309010" y="2641221"/>
            <a:ext cx="1943100" cy="1711499"/>
          </a:xfrm>
          <a:prstGeom prst="ellipse">
            <a:avLst/>
          </a:prstGeom>
          <a:solidFill>
            <a:srgbClr val="88398A"/>
          </a:solidFill>
          <a:ln w="76200" cap="flat" cmpd="sng">
            <a:solidFill>
              <a:srgbClr val="FF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solidFill>
                  <a:srgbClr val="EFEFEF"/>
                </a:solidFill>
                <a:latin typeface="Titillium Web"/>
                <a:ea typeface="Titillium Web"/>
                <a:cs typeface="Titillium Web"/>
                <a:sym typeface="Titillium Web"/>
              </a:rPr>
              <a:t>Domain Expertise</a:t>
            </a:r>
          </a:p>
        </p:txBody>
      </p:sp>
      <p:sp>
        <p:nvSpPr>
          <p:cNvPr id="128" name="Shape 128"/>
          <p:cNvSpPr/>
          <p:nvPr/>
        </p:nvSpPr>
        <p:spPr>
          <a:xfrm>
            <a:off x="2092541" y="2625103"/>
            <a:ext cx="1973400" cy="1739399"/>
          </a:xfrm>
          <a:prstGeom prst="ellipse">
            <a:avLst/>
          </a:prstGeom>
          <a:solidFill>
            <a:srgbClr val="88398A"/>
          </a:solidFill>
          <a:ln w="76200" cap="flat" cmpd="sng">
            <a:solidFill>
              <a:srgbClr val="FFFFFF"/>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solidFill>
                  <a:srgbClr val="EFEFEF"/>
                </a:solidFill>
                <a:latin typeface="Titillium Web"/>
                <a:ea typeface="Titillium Web"/>
                <a:cs typeface="Titillium Web"/>
                <a:sym typeface="Titillium Web"/>
              </a:rPr>
              <a:t>Communication &amp; Empathy </a:t>
            </a:r>
          </a:p>
          <a:p>
            <a:pPr lvl="0" algn="ctr" rtl="0">
              <a:spcBef>
                <a:spcPts val="0"/>
              </a:spcBef>
              <a:buNone/>
            </a:pPr>
            <a:endParaRPr sz="600" b="1">
              <a:solidFill>
                <a:srgbClr val="EFEFEF"/>
              </a:solidFill>
              <a:latin typeface="Titillium Web"/>
              <a:ea typeface="Titillium Web"/>
              <a:cs typeface="Titillium Web"/>
              <a:sym typeface="Titillium Web"/>
            </a:endParaRPr>
          </a:p>
          <a:p>
            <a:pPr lvl="0" algn="ctr" rtl="0">
              <a:spcBef>
                <a:spcPts val="0"/>
              </a:spcBef>
              <a:buNone/>
            </a:pPr>
            <a:r>
              <a:rPr lang="en">
                <a:solidFill>
                  <a:srgbClr val="EFEFEF"/>
                </a:solidFill>
                <a:latin typeface="Titillium Web"/>
                <a:ea typeface="Titillium Web"/>
                <a:cs typeface="Titillium Web"/>
                <a:sym typeface="Titillium Web"/>
              </a:rPr>
              <a:t>(Trusted Advisor)</a:t>
            </a:r>
          </a:p>
        </p:txBody>
      </p:sp>
      <p:pic>
        <p:nvPicPr>
          <p:cNvPr id="129" name="Shape 129"/>
          <p:cNvPicPr preferRelativeResize="0"/>
          <p:nvPr/>
        </p:nvPicPr>
        <p:blipFill>
          <a:blip r:embed="rId3">
            <a:alphaModFix/>
          </a:blip>
          <a:stretch>
            <a:fillRect/>
          </a:stretch>
        </p:blipFill>
        <p:spPr>
          <a:xfrm>
            <a:off x="0" y="4849325"/>
            <a:ext cx="838200" cy="295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body" idx="1"/>
          </p:nvPr>
        </p:nvSpPr>
        <p:spPr>
          <a:xfrm>
            <a:off x="708200" y="1279900"/>
            <a:ext cx="7219800" cy="3219000"/>
          </a:xfrm>
          <a:prstGeom prst="rect">
            <a:avLst/>
          </a:prstGeom>
        </p:spPr>
        <p:txBody>
          <a:bodyPr lIns="91425" tIns="91425" rIns="91425" bIns="91425" anchor="t" anchorCtr="0">
            <a:noAutofit/>
          </a:bodyPr>
          <a:lstStyle/>
          <a:p>
            <a:pPr lvl="0" rtl="0">
              <a:lnSpc>
                <a:spcPct val="115000"/>
              </a:lnSpc>
              <a:spcBef>
                <a:spcPts val="0"/>
              </a:spcBef>
              <a:buNone/>
            </a:pPr>
            <a:r>
              <a:rPr lang="en" sz="2400" b="1">
                <a:solidFill>
                  <a:schemeClr val="accent3"/>
                </a:solidFill>
                <a:latin typeface="Titillium Web"/>
                <a:ea typeface="Titillium Web"/>
                <a:cs typeface="Titillium Web"/>
                <a:sym typeface="Titillium Web"/>
              </a:rPr>
              <a:t>Data Science != Hadoop</a:t>
            </a:r>
          </a:p>
          <a:p>
            <a:pPr lvl="0">
              <a:lnSpc>
                <a:spcPct val="115000"/>
              </a:lnSpc>
              <a:spcBef>
                <a:spcPts val="0"/>
              </a:spcBef>
              <a:buNone/>
            </a:pPr>
            <a:r>
              <a:rPr lang="en" sz="2400" b="1">
                <a:solidFill>
                  <a:srgbClr val="687687"/>
                </a:solidFill>
                <a:latin typeface="Titillium Web"/>
                <a:ea typeface="Titillium Web"/>
                <a:cs typeface="Titillium Web"/>
                <a:sym typeface="Titillium Web"/>
              </a:rPr>
              <a:t>Data Science != Big Data</a:t>
            </a:r>
          </a:p>
          <a:p>
            <a:pPr lvl="0">
              <a:lnSpc>
                <a:spcPct val="115000"/>
              </a:lnSpc>
              <a:spcBef>
                <a:spcPts val="0"/>
              </a:spcBef>
              <a:buNone/>
            </a:pPr>
            <a:r>
              <a:rPr lang="en" sz="2400" b="1">
                <a:solidFill>
                  <a:schemeClr val="accent3"/>
                </a:solidFill>
                <a:latin typeface="Titillium Web"/>
                <a:ea typeface="Titillium Web"/>
                <a:cs typeface="Titillium Web"/>
                <a:sym typeface="Titillium Web"/>
              </a:rPr>
              <a:t>Data Science != Machine Learning</a:t>
            </a:r>
          </a:p>
          <a:p>
            <a:pPr lvl="0">
              <a:lnSpc>
                <a:spcPct val="115000"/>
              </a:lnSpc>
              <a:spcBef>
                <a:spcPts val="0"/>
              </a:spcBef>
              <a:buClr>
                <a:schemeClr val="dk1"/>
              </a:buClr>
              <a:buSzPct val="45833"/>
              <a:buFont typeface="Arial"/>
              <a:buNone/>
            </a:pPr>
            <a:r>
              <a:rPr lang="en" sz="2400" b="1">
                <a:solidFill>
                  <a:srgbClr val="687687"/>
                </a:solidFill>
                <a:latin typeface="Titillium Web"/>
                <a:ea typeface="Titillium Web"/>
                <a:cs typeface="Titillium Web"/>
                <a:sym typeface="Titillium Web"/>
              </a:rPr>
              <a:t>Data Science != Just Programming</a:t>
            </a:r>
          </a:p>
          <a:p>
            <a:pPr lvl="0">
              <a:lnSpc>
                <a:spcPct val="115000"/>
              </a:lnSpc>
              <a:spcBef>
                <a:spcPts val="0"/>
              </a:spcBef>
              <a:buClr>
                <a:schemeClr val="dk1"/>
              </a:buClr>
              <a:buSzPct val="45833"/>
              <a:buFont typeface="Arial"/>
              <a:buNone/>
            </a:pPr>
            <a:r>
              <a:rPr lang="en" sz="2400" b="1">
                <a:solidFill>
                  <a:schemeClr val="accent3"/>
                </a:solidFill>
                <a:latin typeface="Titillium Web"/>
                <a:ea typeface="Titillium Web"/>
                <a:cs typeface="Titillium Web"/>
                <a:sym typeface="Titillium Web"/>
              </a:rPr>
              <a:t>Data Science != Successful Data Science</a:t>
            </a:r>
          </a:p>
          <a:p>
            <a:pPr lvl="0" rtl="0">
              <a:lnSpc>
                <a:spcPct val="115000"/>
              </a:lnSpc>
              <a:spcBef>
                <a:spcPts val="0"/>
              </a:spcBef>
              <a:buNone/>
            </a:pPr>
            <a:endParaRPr sz="2000" b="1">
              <a:latin typeface="Titillium Web"/>
              <a:ea typeface="Titillium Web"/>
              <a:cs typeface="Titillium Web"/>
              <a:sym typeface="Titillium Web"/>
            </a:endParaRPr>
          </a:p>
        </p:txBody>
      </p:sp>
      <p:sp>
        <p:nvSpPr>
          <p:cNvPr id="135" name="Shape 135"/>
          <p:cNvSpPr txBox="1">
            <a:spLocks noGrp="1"/>
          </p:cNvSpPr>
          <p:nvPr>
            <p:ph type="title"/>
          </p:nvPr>
        </p:nvSpPr>
        <p:spPr>
          <a:xfrm>
            <a:off x="692025" y="422500"/>
            <a:ext cx="6410700" cy="857400"/>
          </a:xfrm>
          <a:prstGeom prst="rect">
            <a:avLst/>
          </a:prstGeom>
        </p:spPr>
        <p:txBody>
          <a:bodyPr lIns="91425" tIns="91425" rIns="91425" bIns="91425" anchor="t" anchorCtr="0">
            <a:noAutofit/>
          </a:bodyPr>
          <a:lstStyle/>
          <a:p>
            <a:pPr lvl="0" rtl="0">
              <a:spcBef>
                <a:spcPts val="0"/>
              </a:spcBef>
              <a:buNone/>
            </a:pPr>
            <a:r>
              <a:rPr lang="en">
                <a:solidFill>
                  <a:srgbClr val="88398A"/>
                </a:solidFill>
              </a:rPr>
              <a:t>Data Science - Misconceptions</a:t>
            </a:r>
          </a:p>
        </p:txBody>
      </p:sp>
      <p:pic>
        <p:nvPicPr>
          <p:cNvPr id="136" name="Shape 136"/>
          <p:cNvPicPr preferRelativeResize="0"/>
          <p:nvPr/>
        </p:nvPicPr>
        <p:blipFill>
          <a:blip r:embed="rId3">
            <a:alphaModFix/>
          </a:blip>
          <a:stretch>
            <a:fillRect/>
          </a:stretch>
        </p:blipFill>
        <p:spPr>
          <a:xfrm>
            <a:off x="0" y="4849325"/>
            <a:ext cx="838200" cy="295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ctrTitle" idx="4294967295"/>
          </p:nvPr>
        </p:nvSpPr>
        <p:spPr>
          <a:xfrm>
            <a:off x="838206" y="914825"/>
            <a:ext cx="8069400" cy="1159800"/>
          </a:xfrm>
          <a:prstGeom prst="rect">
            <a:avLst/>
          </a:prstGeom>
        </p:spPr>
        <p:txBody>
          <a:bodyPr lIns="91425" tIns="91425" rIns="91425" bIns="91425" anchor="t" anchorCtr="0">
            <a:noAutofit/>
          </a:bodyPr>
          <a:lstStyle/>
          <a:p>
            <a:pPr lvl="0" rtl="0">
              <a:spcBef>
                <a:spcPts val="0"/>
              </a:spcBef>
              <a:buNone/>
            </a:pPr>
            <a:r>
              <a:rPr lang="en" sz="9600">
                <a:solidFill>
                  <a:srgbClr val="88398A"/>
                </a:solidFill>
              </a:rPr>
              <a:t>Skills</a:t>
            </a:r>
          </a:p>
        </p:txBody>
      </p:sp>
      <p:grpSp>
        <p:nvGrpSpPr>
          <p:cNvPr id="142" name="Shape 142"/>
          <p:cNvGrpSpPr/>
          <p:nvPr/>
        </p:nvGrpSpPr>
        <p:grpSpPr>
          <a:xfrm rot="2700000">
            <a:off x="6485595" y="678125"/>
            <a:ext cx="711026" cy="710986"/>
            <a:chOff x="576250" y="4319400"/>
            <a:chExt cx="442075" cy="442050"/>
          </a:xfrm>
        </p:grpSpPr>
        <p:sp>
          <p:nvSpPr>
            <p:cNvPr id="143" name="Shape 143"/>
            <p:cNvSpPr/>
            <p:nvPr/>
          </p:nvSpPr>
          <p:spPr>
            <a:xfrm>
              <a:off x="576250" y="4319400"/>
              <a:ext cx="442075" cy="442050"/>
            </a:xfrm>
            <a:custGeom>
              <a:avLst/>
              <a:gdLst/>
              <a:ahLst/>
              <a:cxnLst/>
              <a:rect l="0" t="0" r="0" b="0"/>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285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4" name="Shape 144"/>
            <p:cNvSpPr/>
            <p:nvPr/>
          </p:nvSpPr>
          <p:spPr>
            <a:xfrm>
              <a:off x="595725" y="4668875"/>
              <a:ext cx="73100" cy="73100"/>
            </a:xfrm>
            <a:custGeom>
              <a:avLst/>
              <a:gdLst/>
              <a:ahLst/>
              <a:cxnLst/>
              <a:rect l="0" t="0" r="0" b="0"/>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285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5" name="Shape 145"/>
            <p:cNvSpPr/>
            <p:nvPr/>
          </p:nvSpPr>
          <p:spPr>
            <a:xfrm>
              <a:off x="652350" y="4711500"/>
              <a:ext cx="46925" cy="46925"/>
            </a:xfrm>
            <a:custGeom>
              <a:avLst/>
              <a:gdLst/>
              <a:ahLst/>
              <a:cxnLst/>
              <a:rect l="0" t="0" r="0" b="0"/>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285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6" name="Shape 146"/>
            <p:cNvSpPr/>
            <p:nvPr/>
          </p:nvSpPr>
          <p:spPr>
            <a:xfrm>
              <a:off x="579300" y="4638450"/>
              <a:ext cx="46900" cy="46900"/>
            </a:xfrm>
            <a:custGeom>
              <a:avLst/>
              <a:gdLst/>
              <a:ahLst/>
              <a:cxnLst/>
              <a:rect l="0" t="0" r="0" b="0"/>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285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pic>
        <p:nvPicPr>
          <p:cNvPr id="147" name="Shape 147"/>
          <p:cNvPicPr preferRelativeResize="0"/>
          <p:nvPr/>
        </p:nvPicPr>
        <p:blipFill>
          <a:blip r:embed="rId3">
            <a:alphaModFix/>
          </a:blip>
          <a:stretch>
            <a:fillRect/>
          </a:stretch>
        </p:blipFill>
        <p:spPr>
          <a:xfrm>
            <a:off x="0" y="4849325"/>
            <a:ext cx="838200" cy="295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cxnSp>
        <p:nvCxnSpPr>
          <p:cNvPr id="152" name="Shape 152"/>
          <p:cNvCxnSpPr/>
          <p:nvPr/>
        </p:nvCxnSpPr>
        <p:spPr>
          <a:xfrm rot="10800000" flipH="1">
            <a:off x="389475" y="1302075"/>
            <a:ext cx="2740800" cy="15300"/>
          </a:xfrm>
          <a:prstGeom prst="straightConnector1">
            <a:avLst/>
          </a:prstGeom>
          <a:noFill/>
          <a:ln w="38100" cap="flat" cmpd="sng">
            <a:solidFill>
              <a:srgbClr val="88398A"/>
            </a:solidFill>
            <a:prstDash val="solid"/>
            <a:round/>
            <a:headEnd type="none" w="lg" len="lg"/>
            <a:tailEnd type="triangle" w="lg" len="lg"/>
          </a:ln>
        </p:spPr>
      </p:cxnSp>
      <p:pic>
        <p:nvPicPr>
          <p:cNvPr id="153" name="Shape 153"/>
          <p:cNvPicPr preferRelativeResize="0"/>
          <p:nvPr/>
        </p:nvPicPr>
        <p:blipFill>
          <a:blip r:embed="rId3">
            <a:alphaModFix/>
          </a:blip>
          <a:stretch>
            <a:fillRect/>
          </a:stretch>
        </p:blipFill>
        <p:spPr>
          <a:xfrm>
            <a:off x="559562" y="93400"/>
            <a:ext cx="2162175" cy="2114550"/>
          </a:xfrm>
          <a:prstGeom prst="rect">
            <a:avLst/>
          </a:prstGeom>
          <a:noFill/>
          <a:ln>
            <a:noFill/>
          </a:ln>
        </p:spPr>
      </p:pic>
      <p:sp>
        <p:nvSpPr>
          <p:cNvPr id="154" name="Shape 154"/>
          <p:cNvSpPr txBox="1">
            <a:spLocks noGrp="1"/>
          </p:cNvSpPr>
          <p:nvPr>
            <p:ph type="title"/>
          </p:nvPr>
        </p:nvSpPr>
        <p:spPr>
          <a:xfrm>
            <a:off x="325450" y="2143050"/>
            <a:ext cx="3226800" cy="857400"/>
          </a:xfrm>
          <a:prstGeom prst="rect">
            <a:avLst/>
          </a:prstGeom>
        </p:spPr>
        <p:txBody>
          <a:bodyPr lIns="91425" tIns="91425" rIns="91425" bIns="91425" anchor="t" anchorCtr="0">
            <a:noAutofit/>
          </a:bodyPr>
          <a:lstStyle/>
          <a:p>
            <a:pPr lvl="0">
              <a:spcBef>
                <a:spcPts val="0"/>
              </a:spcBef>
              <a:buNone/>
            </a:pPr>
            <a:r>
              <a:rPr lang="en">
                <a:solidFill>
                  <a:srgbClr val="88398A"/>
                </a:solidFill>
              </a:rPr>
              <a:t>Venn Timeline</a:t>
            </a:r>
          </a:p>
        </p:txBody>
      </p:sp>
      <p:sp>
        <p:nvSpPr>
          <p:cNvPr id="155" name="Shape 155"/>
          <p:cNvSpPr txBox="1"/>
          <p:nvPr/>
        </p:nvSpPr>
        <p:spPr>
          <a:xfrm>
            <a:off x="1070550" y="4797000"/>
            <a:ext cx="8351400" cy="346500"/>
          </a:xfrm>
          <a:prstGeom prst="rect">
            <a:avLst/>
          </a:prstGeom>
          <a:noFill/>
          <a:ln>
            <a:noFill/>
          </a:ln>
        </p:spPr>
        <p:txBody>
          <a:bodyPr lIns="91425" tIns="91425" rIns="91425" bIns="91425" anchor="ctr" anchorCtr="0">
            <a:noAutofit/>
          </a:bodyPr>
          <a:lstStyle/>
          <a:p>
            <a:pPr lvl="0" rtl="0">
              <a:spcBef>
                <a:spcPts val="0"/>
              </a:spcBef>
              <a:buNone/>
            </a:pPr>
            <a:r>
              <a:rPr lang="en" i="1">
                <a:solidFill>
                  <a:srgbClr val="999999"/>
                </a:solidFill>
              </a:rPr>
              <a:t>David Taylor - http://www.kdnuggets.com/2016/10/battle-data-science-venn-diagrams.html</a:t>
            </a:r>
          </a:p>
        </p:txBody>
      </p:sp>
      <p:sp>
        <p:nvSpPr>
          <p:cNvPr id="156" name="Shape 156"/>
          <p:cNvSpPr txBox="1"/>
          <p:nvPr/>
        </p:nvSpPr>
        <p:spPr>
          <a:xfrm>
            <a:off x="2142312" y="1285137"/>
            <a:ext cx="769500" cy="183300"/>
          </a:xfrm>
          <a:prstGeom prst="rect">
            <a:avLst/>
          </a:prstGeom>
          <a:noFill/>
          <a:ln>
            <a:noFill/>
          </a:ln>
        </p:spPr>
        <p:txBody>
          <a:bodyPr lIns="91425" tIns="91425" rIns="91425" bIns="91425" anchor="t" anchorCtr="0">
            <a:noAutofit/>
          </a:bodyPr>
          <a:lstStyle/>
          <a:p>
            <a:pPr lvl="0" algn="ctr">
              <a:spcBef>
                <a:spcPts val="0"/>
              </a:spcBef>
              <a:buNone/>
            </a:pPr>
            <a:r>
              <a:rPr lang="en" sz="900">
                <a:solidFill>
                  <a:srgbClr val="404041"/>
                </a:solidFill>
              </a:rPr>
              <a:t>Drew Conway 2010</a:t>
            </a:r>
          </a:p>
        </p:txBody>
      </p:sp>
      <p:sp>
        <p:nvSpPr>
          <p:cNvPr id="157" name="Shape 157"/>
          <p:cNvSpPr txBox="1"/>
          <p:nvPr/>
        </p:nvSpPr>
        <p:spPr>
          <a:xfrm>
            <a:off x="79950" y="-76200"/>
            <a:ext cx="939600" cy="492600"/>
          </a:xfrm>
          <a:prstGeom prst="rect">
            <a:avLst/>
          </a:prstGeom>
          <a:noFill/>
          <a:ln>
            <a:noFill/>
          </a:ln>
        </p:spPr>
        <p:txBody>
          <a:bodyPr lIns="91425" tIns="91425" rIns="91425" bIns="91425" anchor="t" anchorCtr="0">
            <a:noAutofit/>
          </a:bodyPr>
          <a:lstStyle/>
          <a:p>
            <a:pPr lvl="0">
              <a:spcBef>
                <a:spcPts val="0"/>
              </a:spcBef>
              <a:buNone/>
            </a:pPr>
            <a:r>
              <a:rPr lang="en" sz="2400" b="1">
                <a:solidFill>
                  <a:srgbClr val="562457"/>
                </a:solidFill>
              </a:rPr>
              <a:t>2010</a:t>
            </a:r>
          </a:p>
        </p:txBody>
      </p:sp>
      <p:sp>
        <p:nvSpPr>
          <p:cNvPr id="158" name="Shape 158"/>
          <p:cNvSpPr txBox="1"/>
          <p:nvPr/>
        </p:nvSpPr>
        <p:spPr>
          <a:xfrm>
            <a:off x="4161600" y="4534950"/>
            <a:ext cx="824700" cy="237600"/>
          </a:xfrm>
          <a:prstGeom prst="rect">
            <a:avLst/>
          </a:prstGeom>
          <a:solidFill>
            <a:srgbClr val="FFFFFF"/>
          </a:solidFill>
          <a:ln>
            <a:noFill/>
          </a:ln>
        </p:spPr>
        <p:txBody>
          <a:bodyPr lIns="91425" tIns="91425" rIns="91425" bIns="91425" anchor="ctr" anchorCtr="0">
            <a:noAutofit/>
          </a:bodyPr>
          <a:lstStyle/>
          <a:p>
            <a:pPr lvl="0" rtl="0">
              <a:spcBef>
                <a:spcPts val="0"/>
              </a:spcBef>
              <a:buNone/>
            </a:pPr>
            <a:r>
              <a:rPr lang="en" sz="900">
                <a:solidFill>
                  <a:srgbClr val="FFFFFF"/>
                </a:solidFill>
              </a:rPr>
              <a:t>Steven </a:t>
            </a:r>
          </a:p>
          <a:p>
            <a:pPr lvl="0" rtl="0">
              <a:spcBef>
                <a:spcPts val="0"/>
              </a:spcBef>
              <a:buNone/>
            </a:pPr>
            <a:r>
              <a:rPr lang="en" sz="900">
                <a:solidFill>
                  <a:srgbClr val="FFFFFF"/>
                </a:solidFill>
              </a:rPr>
              <a:t>Geringer</a:t>
            </a:r>
          </a:p>
          <a:p>
            <a:pPr lvl="0" rtl="0">
              <a:spcBef>
                <a:spcPts val="0"/>
              </a:spcBef>
              <a:buNone/>
            </a:pPr>
            <a:r>
              <a:rPr lang="en" sz="900">
                <a:solidFill>
                  <a:srgbClr val="FFFFFF"/>
                </a:solidFill>
              </a:rPr>
              <a:t>2014</a:t>
            </a:r>
          </a:p>
        </p:txBody>
      </p:sp>
      <p:pic>
        <p:nvPicPr>
          <p:cNvPr id="159" name="Shape 159"/>
          <p:cNvPicPr preferRelativeResize="0"/>
          <p:nvPr/>
        </p:nvPicPr>
        <p:blipFill>
          <a:blip r:embed="rId4">
            <a:alphaModFix/>
          </a:blip>
          <a:stretch>
            <a:fillRect/>
          </a:stretch>
        </p:blipFill>
        <p:spPr>
          <a:xfrm>
            <a:off x="0" y="4849325"/>
            <a:ext cx="838200" cy="295275"/>
          </a:xfrm>
          <a:prstGeom prst="rect">
            <a:avLst/>
          </a:prstGeom>
          <a:noFill/>
          <a:ln>
            <a:noFill/>
          </a:ln>
        </p:spPr>
      </p:pic>
    </p:spTree>
  </p:cSld>
  <p:clrMapOvr>
    <a:masterClrMapping/>
  </p:clrMapOvr>
</p:sld>
</file>

<file path=ppt/theme/theme1.xml><?xml version="1.0" encoding="utf-8"?>
<a:theme xmlns:a="http://schemas.openxmlformats.org/drawingml/2006/main" name="R-Ladi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1878</Words>
  <Application>Microsoft Office PowerPoint</Application>
  <PresentationFormat>On-screen Show (16:9)</PresentationFormat>
  <Paragraphs>416</Paragraphs>
  <Slides>45</Slides>
  <Notes>45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Arial</vt:lpstr>
      <vt:lpstr>Helvetica Neue</vt:lpstr>
      <vt:lpstr>Courier</vt:lpstr>
      <vt:lpstr>Titillium Web</vt:lpstr>
      <vt:lpstr>R-Ladies Template</vt:lpstr>
      <vt:lpstr>Demystifying Data Science London Business Analytics Group - Feb ‘17 </vt:lpstr>
      <vt:lpstr>Who are we?</vt:lpstr>
      <vt:lpstr>Alice Daish</vt:lpstr>
      <vt:lpstr>Welcome</vt:lpstr>
      <vt:lpstr>Tech Industry - not all Apps, Robots &amp; PhDs</vt:lpstr>
      <vt:lpstr>What is Data Science?</vt:lpstr>
      <vt:lpstr>Data Science - Misconceptions</vt:lpstr>
      <vt:lpstr>Skills</vt:lpstr>
      <vt:lpstr>Venn Timeline</vt:lpstr>
      <vt:lpstr>Venn Timeline</vt:lpstr>
      <vt:lpstr>Venn Timeline</vt:lpstr>
      <vt:lpstr>Venn Timeline</vt:lpstr>
      <vt:lpstr>Venn Timeline</vt:lpstr>
      <vt:lpstr>Venn Timeline</vt:lpstr>
      <vt:lpstr>Slide 15</vt:lpstr>
      <vt:lpstr>Data Science context - Micro &amp; Macro</vt:lpstr>
      <vt:lpstr>Data Science in context - Macro &amp; Micro</vt:lpstr>
      <vt:lpstr>Hype</vt:lpstr>
      <vt:lpstr>Hype Cycle</vt:lpstr>
      <vt:lpstr>Hype Cycle - Silver Bullets?</vt:lpstr>
      <vt:lpstr>Hype Cycles - Has Data Science survived?</vt:lpstr>
      <vt:lpstr>Workflow</vt:lpstr>
      <vt:lpstr>Data Science - Workflow</vt:lpstr>
      <vt:lpstr>Data Science - Workflow</vt:lpstr>
      <vt:lpstr>Data Science - The Unicorn = Group of Horses</vt:lpstr>
      <vt:lpstr>Data Science - The Unicorn = Group of Horses</vt:lpstr>
      <vt:lpstr>Data Science Workflow</vt:lpstr>
      <vt:lpstr>Pitfalls</vt:lpstr>
      <vt:lpstr>Data Science Pitfalls - Noise</vt:lpstr>
      <vt:lpstr>Data Science Pitfalls - Beware of the HiPPO!</vt:lpstr>
      <vt:lpstr>Data Science Pitfalls - Wrong Question</vt:lpstr>
      <vt:lpstr>Data Science - Pitfalls</vt:lpstr>
      <vt:lpstr>NO SOLUTION IS A SILVER BULLET</vt:lpstr>
      <vt:lpstr>Data Science Pitfalls - Blind Leading the Blind?</vt:lpstr>
      <vt:lpstr>Data Science is awesome!!!</vt:lpstr>
      <vt:lpstr>Data Science is awesome!!!</vt:lpstr>
      <vt:lpstr>Data Science is awesome!!!</vt:lpstr>
      <vt:lpstr>Transforming a museum to be data-driven</vt:lpstr>
      <vt:lpstr>R-Ladies  </vt:lpstr>
      <vt:lpstr>R-Ladies  </vt:lpstr>
      <vt:lpstr>Thank you!</vt:lpstr>
      <vt:lpstr>Abstract</vt:lpstr>
      <vt:lpstr>Alice Daish</vt:lpstr>
      <vt:lpstr>Chiin-Rui Tan </vt:lpstr>
      <vt:lpstr>END</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Demystifying Data Science London Business Analytics Group - Feb ‘17 </dc:title>
  <cp:lastModifiedBy>sarah inspiron</cp:lastModifiedBy>
  <cp:revision>1</cp:revision>
  <dcterms:modified xsi:type="dcterms:W3CDTF">2017-02-05T20:53:22Z</dcterms:modified>
</cp:coreProperties>
</file>